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2" r:id="rId2"/>
    <p:sldId id="257" r:id="rId3"/>
    <p:sldId id="279" r:id="rId4"/>
    <p:sldId id="280" r:id="rId5"/>
    <p:sldId id="277" r:id="rId6"/>
    <p:sldId id="281" r:id="rId7"/>
    <p:sldId id="282" r:id="rId8"/>
    <p:sldId id="283" r:id="rId9"/>
    <p:sldId id="284" r:id="rId10"/>
    <p:sldId id="272" r:id="rId11"/>
    <p:sldId id="285" r:id="rId12"/>
    <p:sldId id="286" r:id="rId13"/>
    <p:sldId id="287" r:id="rId14"/>
    <p:sldId id="288" r:id="rId15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0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CF1AB2-1976-4502-BF36-3FF5EA218861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0" autoAdjust="0"/>
    <p:restoredTop sz="94706" autoAdjust="0"/>
  </p:normalViewPr>
  <p:slideViewPr>
    <p:cSldViewPr snapToGrid="0">
      <p:cViewPr varScale="1">
        <p:scale>
          <a:sx n="86" d="100"/>
          <a:sy n="86" d="100"/>
        </p:scale>
        <p:origin x="581" y="67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2" d="100"/>
          <a:sy n="72" d="100"/>
        </p:scale>
        <p:origin x="339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9724BC-CE7B-46CE-943C-DAC919F8653B}" type="datetime1">
              <a:rPr lang="el-GR" smtClean="0"/>
              <a:t>14/5/2020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7798501B-77B5-4365-9881-C6E19A3C1E42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14561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9F0A164-543B-4F26-BFED-B1C8938B2680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l-GR" noProof="0" dirty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-GR" noProof="0" dirty="0"/>
              <a:t>Στυλ υποδείγματος κειμένου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FC8BD8E7-1312-41F3-99C4-6DA5AF891969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89208429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78993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52165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94580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FC8BD8E7-1312-41F3-99C4-6DA5AF891969}" type="slidenum">
              <a:rPr lang="el-GR" smtClean="0"/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97456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 userDrawn="1"/>
        </p:nvSpPr>
        <p:spPr>
          <a:xfrm>
            <a:off x="310453" y="214365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838200" y="1548245"/>
            <a:ext cx="10515600" cy="2240280"/>
          </a:xfrm>
        </p:spPr>
        <p:txBody>
          <a:bodyPr rtlCol="0" anchor="b">
            <a:normAutofit/>
          </a:bodyPr>
          <a:lstStyle>
            <a:lvl1pPr algn="ctr" rtl="0">
              <a:defRPr sz="44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 hasCustomPrompt="1"/>
          </p:nvPr>
        </p:nvSpPr>
        <p:spPr>
          <a:xfrm>
            <a:off x="838200" y="3854659"/>
            <a:ext cx="10515600" cy="1143000"/>
          </a:xfrm>
        </p:spPr>
        <p:txBody>
          <a:bodyPr rtlCol="0">
            <a:normAutofit/>
          </a:bodyPr>
          <a:lstStyle>
            <a:lvl1pPr marL="0" indent="0" algn="ctr" rtl="0"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 noProof="0" dirty="0"/>
              <a:t>ΚΑΝΤΕ ΚΛΙΚ ΓΙΑ ΝΑ ΕΠΕΞΕΡΓΑΣΤΕΙΤΕ ΤΟ ΣΤΥΛ ΥΠΟΔΕΙΓΜΑΤΟΣ ΥΠΟΤΙΤΛΟΥ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Διαφάνεια τίτλου με εικόνε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 userDrawn="1"/>
        </p:nvSpPr>
        <p:spPr>
          <a:xfrm>
            <a:off x="0" y="4800600"/>
            <a:ext cx="12192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ctrTitle" hasCustomPrompt="1"/>
          </p:nvPr>
        </p:nvSpPr>
        <p:spPr>
          <a:xfrm>
            <a:off x="533400" y="5084483"/>
            <a:ext cx="11125200" cy="914400"/>
          </a:xfrm>
        </p:spPr>
        <p:txBody>
          <a:bodyPr rtlCol="0" anchor="b">
            <a:normAutofit/>
          </a:bodyPr>
          <a:lstStyle>
            <a:lvl1pPr algn="ctr" rtl="0">
              <a:lnSpc>
                <a:spcPct val="80000"/>
              </a:lnSpc>
              <a:defRPr sz="4400" spc="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9" name="Σύμβολο κράτησης θέσης εικόνας 2" descr="Ένα κενό σύμβολο κράτησης θέσης,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0"/>
          </p:nvPr>
        </p:nvSpPr>
        <p:spPr>
          <a:xfrm>
            <a:off x="1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3" name="Σύμβολο κράτησης θέσης εικόνας 2" descr="Ένα κενό σύμβολο κράτησης θέσης,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1"/>
          </p:nvPr>
        </p:nvSpPr>
        <p:spPr>
          <a:xfrm>
            <a:off x="408432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14" name="Σύμβολο κράτησης θέσης εικόνας 2" descr="Ένα κενό σύμβολο κράτησης θέσης,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2"/>
          </p:nvPr>
        </p:nvSpPr>
        <p:spPr>
          <a:xfrm>
            <a:off x="8168640" y="1"/>
            <a:ext cx="4023360" cy="4745736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 hasCustomPrompt="1"/>
          </p:nvPr>
        </p:nvSpPr>
        <p:spPr>
          <a:xfrm>
            <a:off x="533400" y="6043123"/>
            <a:ext cx="11125200" cy="571500"/>
          </a:xfrm>
        </p:spPr>
        <p:txBody>
          <a:bodyPr rtlCol="0">
            <a:normAutofit/>
          </a:bodyPr>
          <a:lstStyle>
            <a:lvl1pPr marL="0" indent="0" algn="ctr" rtl="0">
              <a:spcBef>
                <a:spcPts val="0"/>
              </a:spcBef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 noProof="0" dirty="0"/>
              <a:t>ΚΑΝΤΕ ΚΛΙΚ ΓΙΑ ΝΑ ΕΠΕΞΕΡΓΑΣΤΕΙΤΕ ΤΟ ΣΤΥΛ ΥΠΟΔΕΙΓΜΑΤΟΣ ΥΠΟΤΙΤΛΟΥ</a:t>
            </a:r>
          </a:p>
        </p:txBody>
      </p:sp>
    </p:spTree>
    <p:extLst>
      <p:ext uri="{BB962C8B-B14F-4D97-AF65-F5344CB8AC3E}">
        <p14:creationId xmlns:p14="http://schemas.microsoft.com/office/powerpoint/2010/main" val="14637454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3AF2CC-9721-42ED-9BD5-89550EB6B81D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Κεφαλίδα ενότητας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 userDrawn="1"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50800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31850" y="2483427"/>
            <a:ext cx="10515600" cy="2743200"/>
          </a:xfrm>
        </p:spPr>
        <p:txBody>
          <a:bodyPr rtlCol="0" anchor="b">
            <a:normAutofit/>
          </a:bodyPr>
          <a:lstStyle>
            <a:lvl1pPr algn="ctr" rtl="0">
              <a:defRPr sz="4400" spc="-5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sz="quarter" idx="10"/>
          </p:nvPr>
        </p:nvSpPr>
        <p:spPr>
          <a:xfrm>
            <a:off x="835025" y="5257800"/>
            <a:ext cx="10515600" cy="914400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2000" cap="all" spc="50" baseline="0">
                <a:solidFill>
                  <a:schemeClr val="bg1"/>
                </a:solidFill>
              </a:defRPr>
            </a:lvl1pPr>
            <a:lvl2pPr marL="365760" indent="0" algn="ctr">
              <a:buNone/>
              <a:defRPr sz="2000" cap="all" spc="50" baseline="0">
                <a:solidFill>
                  <a:schemeClr val="bg1"/>
                </a:solidFill>
              </a:defRPr>
            </a:lvl2pPr>
            <a:lvl3pPr algn="ctr">
              <a:defRPr sz="2000" cap="all" spc="50" baseline="0">
                <a:solidFill>
                  <a:schemeClr val="bg1"/>
                </a:solidFill>
              </a:defRPr>
            </a:lvl3pPr>
            <a:lvl4pPr algn="ctr">
              <a:defRPr sz="2000" cap="all" spc="50" baseline="0">
                <a:solidFill>
                  <a:schemeClr val="bg1"/>
                </a:solidFill>
              </a:defRPr>
            </a:lvl4pPr>
            <a:lvl5pPr algn="ctr">
              <a:defRPr sz="2000" cap="all" spc="50" baseline="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 spc="0" baseline="0"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sz="half" idx="1"/>
          </p:nvPr>
        </p:nvSpPr>
        <p:spPr>
          <a:xfrm>
            <a:off x="15240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6172200" y="1714500"/>
            <a:ext cx="4495800" cy="4462272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4FAD923-52E6-4C43-AB91-3FE8455D9048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κειμένου 2"/>
          <p:cNvSpPr>
            <a:spLocks noGrp="1"/>
          </p:cNvSpPr>
          <p:nvPr>
            <p:ph type="body" idx="1"/>
          </p:nvPr>
        </p:nvSpPr>
        <p:spPr>
          <a:xfrm>
            <a:off x="1527048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4" name="Σύμβολο κράτησης θέσης περιεχομένου 3"/>
          <p:cNvSpPr>
            <a:spLocks noGrp="1"/>
          </p:cNvSpPr>
          <p:nvPr>
            <p:ph sz="half" idx="2"/>
          </p:nvPr>
        </p:nvSpPr>
        <p:spPr>
          <a:xfrm>
            <a:off x="1527048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Σύμβολο κράτησης θέσης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733162"/>
            <a:ext cx="4498848" cy="685800"/>
          </a:xfrm>
        </p:spPr>
        <p:txBody>
          <a:bodyPr rtlCol="0"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Σύμβολο κράτησης θέσης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481943"/>
            <a:ext cx="4498848" cy="3690257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EF59196-F4D7-488C-BF06-3FF8FF197675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61B4250-53D7-4709-A596-1769661F909F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151812" y="1672934"/>
            <a:ext cx="3506788" cy="2880360"/>
          </a:xfrm>
        </p:spPr>
        <p:txBody>
          <a:bodyPr rtlCol="0" anchor="b">
            <a:normAutofit/>
          </a:bodyPr>
          <a:lstStyle>
            <a:lvl1pPr rtl="0">
              <a:defRPr sz="3000"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>
          <a:xfrm>
            <a:off x="530352" y="457200"/>
            <a:ext cx="7242111" cy="5715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8151812" y="4590288"/>
            <a:ext cx="3514564" cy="1581912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D6B0A0C-100E-4BB6-A8B6-294CCEFAB75B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Ορθογώνιο 7"/>
          <p:cNvSpPr/>
          <p:nvPr userDrawn="1"/>
        </p:nvSpPr>
        <p:spPr>
          <a:xfrm>
            <a:off x="8153400" y="0"/>
            <a:ext cx="40386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>
          <a:xfrm>
            <a:off x="8532813" y="1683327"/>
            <a:ext cx="3125787" cy="2877260"/>
          </a:xfrm>
        </p:spPr>
        <p:txBody>
          <a:bodyPr rtlCol="0" anchor="b">
            <a:normAutofit/>
          </a:bodyPr>
          <a:lstStyle>
            <a:lvl1pPr rtl="0">
              <a:defRPr sz="30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6" name="Σύμβολο κράτησης θέσης εικόνας 2" descr="Ένα κενό σύμβολο κράτησης θέσης, για να προσθέσετε μια εικόνα. Κάντε κλικ στο πλαίσιο κράτησης θέσης και επιλέξτε την εικόνα που θέλετε να προσθέσετε"/>
          <p:cNvSpPr>
            <a:spLocks noGrp="1"/>
          </p:cNvSpPr>
          <p:nvPr>
            <p:ph type="pic" idx="1"/>
          </p:nvPr>
        </p:nvSpPr>
        <p:spPr>
          <a:xfrm>
            <a:off x="0" y="0"/>
            <a:ext cx="8101584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-GR" noProof="0"/>
              <a:t>Κάντε κλικ στο εικονίδιο για να προσθέσετε εικόνα</a:t>
            </a:r>
            <a:endParaRPr lang="el-GR" noProof="0" dirty="0"/>
          </a:p>
        </p:txBody>
      </p:sp>
      <p:sp>
        <p:nvSpPr>
          <p:cNvPr id="4" name="Σύμβολο κράτησης θέσης κειμένου 3"/>
          <p:cNvSpPr>
            <a:spLocks noGrp="1"/>
          </p:cNvSpPr>
          <p:nvPr>
            <p:ph type="body" sz="half" idx="2"/>
          </p:nvPr>
        </p:nvSpPr>
        <p:spPr>
          <a:xfrm>
            <a:off x="8532813" y="4591761"/>
            <a:ext cx="3125787" cy="1580440"/>
          </a:xfrm>
        </p:spPr>
        <p:txBody>
          <a:bodyPr rtlCol="0"/>
          <a:lstStyle>
            <a:lvl1pPr marL="0" indent="0">
              <a:spcBef>
                <a:spcPts val="8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l-GR" noProof="0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AEE24F-4B4F-47D0-870C-FD5475A57412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457200"/>
            <a:ext cx="1943100" cy="5719762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Σύμβολο κράτησης θέσης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1524000" y="457200"/>
            <a:ext cx="7048500" cy="5719762"/>
          </a:xfrm>
        </p:spPr>
        <p:txBody>
          <a:bodyPr vert="eaVert" rtlCol="0"/>
          <a:lstStyle>
            <a:lvl1pPr>
              <a:defRPr/>
            </a:lvl1pPr>
            <a:lvl5pPr>
              <a:defRPr/>
            </a:lvl5pPr>
          </a:lstStyle>
          <a:p>
            <a:pPr lvl="0" rtl="0"/>
            <a:r>
              <a:rPr lang="el-GR" noProof="0"/>
              <a:t>Στυλ κειμένου υποδείγματος</a:t>
            </a:r>
          </a:p>
          <a:p>
            <a:pPr lvl="1" rtl="0"/>
            <a:r>
              <a:rPr lang="el-GR" noProof="0"/>
              <a:t>Δεύτερο επίπεδο</a:t>
            </a:r>
          </a:p>
          <a:p>
            <a:pPr lvl="2" rtl="0"/>
            <a:r>
              <a:rPr lang="el-GR" noProof="0"/>
              <a:t>Τρίτο επίπεδο</a:t>
            </a:r>
          </a:p>
          <a:p>
            <a:pPr lvl="3" rtl="0"/>
            <a:r>
              <a:rPr lang="el-GR" noProof="0"/>
              <a:t>Τέταρτο επίπεδο</a:t>
            </a:r>
          </a:p>
          <a:p>
            <a:pPr lvl="4" rtl="0"/>
            <a:r>
              <a:rPr lang="el-GR" noProof="0"/>
              <a:t>Πέμπτο επίπεδο</a:t>
            </a:r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BB238-A738-4D02-B396-3468975470F9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el-GR" noProof="0" smtClean="0"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Σύμβολο κράτησης θέσης τίτλου 1"/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l-GR" noProof="0" dirty="0"/>
              <a:t>ΚΑΝΤΕ ΚΛΙΚ ΓΙΑ ΝΑ ΕΠΕΞΕΡΓΑΣΤΕΙΤΕ ΤΟ ΣΤΥΛ ΥΠΟΔΕΙΓΜΑΤΟΣ ΤΙΤΛΟΥ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-GR" noProof="0" dirty="0"/>
              <a:t>Επεξεργασία στυλ κειμένου υποδείγματος</a:t>
            </a:r>
          </a:p>
          <a:p>
            <a:pPr lvl="1" rtl="0"/>
            <a:r>
              <a:rPr lang="el-GR" noProof="0" dirty="0"/>
              <a:t>Δεύτερου επιπέδου</a:t>
            </a:r>
          </a:p>
          <a:p>
            <a:pPr lvl="2" rtl="0"/>
            <a:r>
              <a:rPr lang="el-GR" noProof="0" dirty="0"/>
              <a:t>Τρίτου επιπέδου</a:t>
            </a:r>
          </a:p>
          <a:p>
            <a:pPr lvl="3" rtl="0"/>
            <a:r>
              <a:rPr lang="el-GR" noProof="0" dirty="0"/>
              <a:t>Τέταρτου επιπέδου</a:t>
            </a:r>
          </a:p>
          <a:p>
            <a:pPr lvl="4" rtl="0"/>
            <a:r>
              <a:rPr lang="el-GR" noProof="0" dirty="0"/>
              <a:t>Πέμπτου επιπέδου</a:t>
            </a:r>
          </a:p>
        </p:txBody>
      </p:sp>
      <p:sp>
        <p:nvSpPr>
          <p:cNvPr id="7" name="Ορθογώνιο 6"/>
          <p:cNvSpPr/>
          <p:nvPr userDrawn="1"/>
        </p:nvSpPr>
        <p:spPr>
          <a:xfrm>
            <a:off x="0" y="6583680"/>
            <a:ext cx="12192000" cy="2743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noProof="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1523999" y="6601556"/>
            <a:ext cx="649138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pPr rtl="0"/>
            <a:r>
              <a:rPr lang="el-GR" noProof="0" dirty="0"/>
              <a:t>Προσθήκη υποσέλιδου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187908" y="6601556"/>
            <a:ext cx="1534064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8172837-C7C6-43D5-90D4-5DB1C65AFF77}" type="datetime1">
              <a:rPr lang="el-GR" noProof="0" smtClean="0"/>
              <a:t>14/5/2020</a:t>
            </a:fld>
            <a:endParaRPr lang="el-GR" noProof="0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9894499" y="6601556"/>
            <a:ext cx="7735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E31375A4-56A4-47D6-9801-1991572033F7}" type="slidenum">
              <a:rPr lang="el-GR" noProof="0" smtClean="0"/>
              <a:pPr/>
              <a:t>‹#›</a:t>
            </a:fld>
            <a:endParaRPr lang="el-GR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50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9.jpe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1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29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4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5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l-GR" cap="none" dirty="0">
                <a:latin typeface="Arial Nova" panose="020B0504020202020204" pitchFamily="34" charset="0"/>
              </a:rPr>
              <a:t>Σωστή διατροφή για καλή υγεία</a:t>
            </a:r>
            <a:endParaRPr lang="el-GR" cap="none" spc="50" dirty="0">
              <a:latin typeface="Arial Nova" panose="020B0504020202020204" pitchFamily="34" charset="0"/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l-GR" cap="none" dirty="0">
                <a:latin typeface="Arial Nova" panose="020B0504020202020204" pitchFamily="34" charset="0"/>
              </a:rPr>
              <a:t>Οι Ομαδες Των Φρούτων Και Των Λαχανικών</a:t>
            </a:r>
          </a:p>
        </p:txBody>
      </p:sp>
      <p:pic>
        <p:nvPicPr>
          <p:cNvPr id="12" name="Θέση εικόνας 11">
            <a:extLst>
              <a:ext uri="{FF2B5EF4-FFF2-40B4-BE49-F238E27FC236}">
                <a16:creationId xmlns:a16="http://schemas.microsoft.com/office/drawing/2014/main" id="{E9959261-576C-4242-A177-07718EECDFAB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5"/>
          <a:srcRect l="7611" r="7611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19" name="Θέση εικόνας 18">
            <a:extLst>
              <a:ext uri="{FF2B5EF4-FFF2-40B4-BE49-F238E27FC236}">
                <a16:creationId xmlns:a16="http://schemas.microsoft.com/office/drawing/2014/main" id="{D10A64A5-FAC9-45CF-B91D-AB2DEA8C783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41" r="30841"/>
          <a:stretch>
            <a:fillRect/>
          </a:stretch>
        </p:blipFill>
        <p:spPr>
          <a:xfrm>
            <a:off x="60960" y="1"/>
            <a:ext cx="4023360" cy="4745736"/>
          </a:xfrm>
        </p:spPr>
      </p:pic>
      <p:pic>
        <p:nvPicPr>
          <p:cNvPr id="23" name="Θέση εικόνας 22">
            <a:extLst>
              <a:ext uri="{FF2B5EF4-FFF2-40B4-BE49-F238E27FC236}">
                <a16:creationId xmlns:a16="http://schemas.microsoft.com/office/drawing/2014/main" id="{B47958C6-325E-46D7-9CF4-C31155B49A14}"/>
              </a:ext>
            </a:extLst>
          </p:cNvPr>
          <p:cNvPicPr>
            <a:picLocks noGrp="1" noChangeAspect="1"/>
          </p:cNvPicPr>
          <p:nvPr>
            <p:ph type="pic" idx="11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" r="2228"/>
          <a:stretch/>
        </p:blipFill>
        <p:spPr>
          <a:xfrm>
            <a:off x="4084320" y="1"/>
            <a:ext cx="4023359" cy="4745736"/>
          </a:xfrm>
        </p:spPr>
      </p:pic>
      <p:pic>
        <p:nvPicPr>
          <p:cNvPr id="8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0BF336B8-32DF-4A58-9C05-7FF2A40A90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68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7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l-GR" sz="3200" b="1" cap="none" dirty="0"/>
              <a:t>Τρώμε φρούτα και λαχανικά για να έχουμε γερή καρδιά και καλή υγεία!</a:t>
            </a:r>
          </a:p>
        </p:txBody>
      </p:sp>
      <p:sp>
        <p:nvSpPr>
          <p:cNvPr id="3" name="Σύμβολο κράτησης θέσης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l-GR" dirty="0">
              <a:solidFill>
                <a:schemeClr val="accent4">
                  <a:lumMod val="50000"/>
                </a:schemeClr>
              </a:solidFill>
            </a:endParaRPr>
          </a:p>
          <a:p>
            <a:pPr rtl="0"/>
            <a:r>
              <a:rPr lang="el-GR" dirty="0">
                <a:solidFill>
                  <a:schemeClr val="accent4">
                    <a:lumMod val="50000"/>
                  </a:schemeClr>
                </a:solidFill>
              </a:rPr>
              <a:t>Τα φρούτα και τα λαχανικά κάνουν καλό στο αίμα μας και την καρδιά μας!!!</a:t>
            </a:r>
          </a:p>
          <a:p>
            <a:pPr marL="45720" indent="0" rtl="0">
              <a:buNone/>
            </a:pPr>
            <a:endParaRPr lang="el-GR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2CA0433-D873-4355-95A7-69550D258E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761" y="2572200"/>
            <a:ext cx="3960880" cy="3600000"/>
          </a:xfrm>
          <a:prstGeom prst="rect">
            <a:avLst/>
          </a:prstGeom>
        </p:spPr>
      </p:pic>
      <p:pic>
        <p:nvPicPr>
          <p:cNvPr id="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9EEF0786-0EDC-42C1-B09A-70EE0F12D0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97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055084-5EA9-4D87-BB9E-729254705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cap="none" dirty="0"/>
              <a:t>Η κάθε εποχή έχει τα δικά της φρούτα και λαχανικά.</a:t>
            </a:r>
          </a:p>
        </p:txBody>
      </p:sp>
      <p:pic>
        <p:nvPicPr>
          <p:cNvPr id="10" name="Θέση περιεχομένου 9">
            <a:extLst>
              <a:ext uri="{FF2B5EF4-FFF2-40B4-BE49-F238E27FC236}">
                <a16:creationId xmlns:a16="http://schemas.microsoft.com/office/drawing/2014/main" id="{A046DC13-461F-49B6-B5FF-88E8459872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264696" y="1590900"/>
            <a:ext cx="2545969" cy="1800000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4098904F-B784-473B-8D1E-F002F33D55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749" y="1590900"/>
            <a:ext cx="2543175" cy="1800225"/>
          </a:xfrm>
          <a:prstGeom prst="rect">
            <a:avLst/>
          </a:prstGeom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2BE593ED-515E-4454-A9FF-719927899B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696" y="3867150"/>
            <a:ext cx="2545968" cy="1800000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8D02EB68-9D9A-4E35-92A6-331619275A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749" y="3867150"/>
            <a:ext cx="2546419" cy="1800000"/>
          </a:xfrm>
          <a:prstGeom prst="rect">
            <a:avLst/>
          </a:prstGeom>
        </p:spPr>
      </p:pic>
      <p:pic>
        <p:nvPicPr>
          <p:cNvPr id="18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69B6BB63-46E0-46C0-8BD1-7CE7DDC6AD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8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1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78C3A50-0575-4EA7-ACF9-2D0ACE232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cap="none" dirty="0"/>
              <a:t>Τα φρούτα και τα λαχανικά χωρίζονται σε ομάδες ανάλογα με το </a:t>
            </a:r>
            <a:r>
              <a:rPr lang="el-GR" sz="3600" b="1" u="sng" cap="none" dirty="0">
                <a:solidFill>
                  <a:srgbClr val="FF0000"/>
                </a:solidFill>
              </a:rPr>
              <a:t>χ</a:t>
            </a:r>
            <a:r>
              <a:rPr lang="el-GR" sz="3600" b="1" u="sng" cap="none" dirty="0">
                <a:solidFill>
                  <a:srgbClr val="FFC000"/>
                </a:solidFill>
              </a:rPr>
              <a:t>ρ</a:t>
            </a:r>
            <a:r>
              <a:rPr lang="el-GR" sz="3600" b="1" u="sng" cap="none" dirty="0">
                <a:solidFill>
                  <a:srgbClr val="00B050"/>
                </a:solidFill>
              </a:rPr>
              <a:t>ώ</a:t>
            </a:r>
            <a:r>
              <a:rPr lang="el-GR" sz="3600" b="1" u="sng" cap="none" dirty="0">
                <a:solidFill>
                  <a:srgbClr val="7030A0"/>
                </a:solidFill>
              </a:rPr>
              <a:t>μ</a:t>
            </a:r>
            <a:r>
              <a:rPr lang="el-GR" sz="3600" b="1" u="sng" cap="none" dirty="0"/>
              <a:t>α</a:t>
            </a:r>
            <a:r>
              <a:rPr lang="el-GR" cap="none" dirty="0"/>
              <a:t> τους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BE46969-473F-456C-95F0-294A7E1B552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000" b="1" dirty="0"/>
              <a:t>έχουν πολλές βιταμίνες και διάφορες ουσίες που κάνουν καλό στον ανθρώπινο οργανισμό!!!</a:t>
            </a:r>
          </a:p>
        </p:txBody>
      </p:sp>
      <p:pic>
        <p:nvPicPr>
          <p:cNvPr id="14" name="Θέση εικόνας 13">
            <a:extLst>
              <a:ext uri="{FF2B5EF4-FFF2-40B4-BE49-F238E27FC236}">
                <a16:creationId xmlns:a16="http://schemas.microsoft.com/office/drawing/2014/main" id="{504AB080-C4CF-43A6-9788-461D9EF9ED7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8479" r="8479"/>
          <a:stretch>
            <a:fillRect/>
          </a:stretch>
        </p:blipFill>
        <p:spPr>
          <a:xfrm>
            <a:off x="1076325" y="1061981"/>
            <a:ext cx="5867399" cy="4320000"/>
          </a:xfrm>
          <a:prstGeom prst="rect">
            <a:avLst/>
          </a:prstGeom>
        </p:spPr>
      </p:pic>
      <p:pic>
        <p:nvPicPr>
          <p:cNvPr id="1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94D2B7DD-08C7-4A54-A417-B4618AD551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563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0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el-GR" cap="none" spc="5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l-GR" sz="2200" cap="none" spc="50" dirty="0">
                <a:solidFill>
                  <a:schemeClr val="accent1">
                    <a:lumMod val="50000"/>
                  </a:schemeClr>
                </a:solidFill>
              </a:rPr>
              <a:t>Τα </a:t>
            </a:r>
            <a:r>
              <a:rPr lang="el-GR" sz="2200" b="1" cap="none" spc="50" dirty="0">
                <a:solidFill>
                  <a:schemeClr val="accent1">
                    <a:lumMod val="50000"/>
                  </a:schemeClr>
                </a:solidFill>
              </a:rPr>
              <a:t>φρούτα</a:t>
            </a:r>
            <a:r>
              <a:rPr lang="el-GR" sz="2200" cap="none" spc="50" dirty="0">
                <a:solidFill>
                  <a:schemeClr val="accent1">
                    <a:lumMod val="50000"/>
                  </a:schemeClr>
                </a:solidFill>
              </a:rPr>
              <a:t> και τα </a:t>
            </a:r>
            <a:r>
              <a:rPr lang="el-GR" sz="2200" b="1" cap="none" spc="50" dirty="0">
                <a:solidFill>
                  <a:schemeClr val="accent1">
                    <a:lumMod val="50000"/>
                  </a:schemeClr>
                </a:solidFill>
              </a:rPr>
              <a:t>λαχανικά</a:t>
            </a:r>
            <a:r>
              <a:rPr lang="el-GR" sz="2200" cap="none" spc="50" dirty="0">
                <a:solidFill>
                  <a:schemeClr val="accent1">
                    <a:lumMod val="50000"/>
                  </a:schemeClr>
                </a:solidFill>
              </a:rPr>
              <a:t> της </a:t>
            </a:r>
            <a:r>
              <a:rPr lang="el-GR" sz="2200" b="1" u="sng" cap="none" spc="50" dirty="0">
                <a:solidFill>
                  <a:srgbClr val="FF0000"/>
                </a:solidFill>
              </a:rPr>
              <a:t>κόκκινης</a:t>
            </a:r>
            <a:r>
              <a:rPr lang="el-GR" sz="2200" cap="none" spc="50" dirty="0">
                <a:solidFill>
                  <a:schemeClr val="accent1">
                    <a:lumMod val="50000"/>
                  </a:schemeClr>
                </a:solidFill>
              </a:rPr>
              <a:t> ομάδας, έχουν μια ουσία που </a:t>
            </a:r>
            <a:r>
              <a:rPr lang="el-GR" sz="2200" b="1" cap="none" spc="50" dirty="0">
                <a:solidFill>
                  <a:schemeClr val="accent1">
                    <a:lumMod val="50000"/>
                  </a:schemeClr>
                </a:solidFill>
              </a:rPr>
              <a:t>κάνει πολύ καλό στην </a:t>
            </a:r>
            <a:r>
              <a:rPr lang="el-GR" sz="2200" b="1" cap="none" spc="50" dirty="0">
                <a:solidFill>
                  <a:srgbClr val="FF0000"/>
                </a:solidFill>
              </a:rPr>
              <a:t>καρδιά</a:t>
            </a:r>
            <a:r>
              <a:rPr lang="el-GR" sz="2200" b="1" cap="none" spc="50" dirty="0">
                <a:solidFill>
                  <a:schemeClr val="accent1">
                    <a:lumMod val="50000"/>
                  </a:schemeClr>
                </a:solidFill>
              </a:rPr>
              <a:t> μας!</a:t>
            </a:r>
            <a:br>
              <a:rPr lang="el-GR" sz="2200" b="1" cap="none" spc="50" dirty="0">
                <a:solidFill>
                  <a:schemeClr val="accent4">
                    <a:lumMod val="75000"/>
                  </a:schemeClr>
                </a:solidFill>
              </a:rPr>
            </a:br>
            <a:br>
              <a:rPr lang="el-GR" sz="2200" cap="none" spc="50" dirty="0">
                <a:solidFill>
                  <a:srgbClr val="002060"/>
                </a:solidFill>
              </a:rPr>
            </a:br>
            <a:br>
              <a:rPr lang="el-GR" cap="none" spc="50" dirty="0">
                <a:solidFill>
                  <a:srgbClr val="002060"/>
                </a:solidFill>
              </a:rPr>
            </a:br>
            <a:br>
              <a:rPr lang="el-GR" cap="none" spc="50" dirty="0">
                <a:solidFill>
                  <a:srgbClr val="002060"/>
                </a:solidFill>
              </a:rPr>
            </a:br>
            <a:endParaRPr lang="el-GR" cap="none" spc="50" dirty="0">
              <a:solidFill>
                <a:srgbClr val="002060"/>
              </a:solidFill>
            </a:endParaRP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8AF8DB7F-E773-4C91-9408-AAF110ED81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293812" y="457200"/>
            <a:ext cx="5715000" cy="5715000"/>
          </a:xfrm>
          <a:prstGeom prst="rect">
            <a:avLst/>
          </a:prstGeom>
        </p:spPr>
      </p:pic>
      <p:pic>
        <p:nvPicPr>
          <p:cNvPr id="1026" name="Picture 2" descr="Κόκκινα φρούτα και λαχανικά Heartshape Στοκ Εικόνα - εικόνα από ...">
            <a:extLst>
              <a:ext uri="{FF2B5EF4-FFF2-40B4-BE49-F238E27FC236}">
                <a16:creationId xmlns:a16="http://schemas.microsoft.com/office/drawing/2014/main" id="{B02036A3-55A7-4FB9-8915-1CA9DDE65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6"/>
          <a:stretch/>
        </p:blipFill>
        <p:spPr bwMode="auto">
          <a:xfrm>
            <a:off x="8601212" y="4318291"/>
            <a:ext cx="217700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9C1A9289-EF2C-41B7-9244-EA38D3077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8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F27196-B1D3-431B-B1DA-FB0E8452C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800"/>
              </a:spcBef>
              <a:buClr>
                <a:srgbClr val="87A91B">
                  <a:lumMod val="50000"/>
                </a:srgbClr>
              </a:buClr>
              <a:buSzPct val="100000"/>
            </a:pP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br>
              <a:rPr lang="en-US" sz="2700" cap="none" dirty="0"/>
            </a:br>
            <a:r>
              <a:rPr lang="el-GR" sz="2700" cap="none" dirty="0"/>
              <a:t>Τα </a:t>
            </a:r>
            <a:r>
              <a:rPr lang="el-GR" sz="2700" b="1" cap="none" dirty="0"/>
              <a:t>φρούτα </a:t>
            </a:r>
            <a:r>
              <a:rPr lang="el-GR" sz="2700" cap="none" dirty="0"/>
              <a:t>και τα </a:t>
            </a:r>
            <a:r>
              <a:rPr lang="el-GR" sz="2700" b="1" cap="none" dirty="0"/>
              <a:t>λαχανικά </a:t>
            </a:r>
            <a:r>
              <a:rPr lang="el-GR" sz="2700" cap="none" dirty="0"/>
              <a:t>της </a:t>
            </a:r>
            <a:r>
              <a:rPr lang="el-GR" sz="2700" b="1" u="sng" cap="none" dirty="0">
                <a:solidFill>
                  <a:srgbClr val="FFFF00"/>
                </a:solidFill>
              </a:rPr>
              <a:t>κίτρινης</a:t>
            </a:r>
            <a:r>
              <a:rPr lang="el-GR" sz="2700" b="1" u="sng" cap="none" dirty="0"/>
              <a:t>- </a:t>
            </a:r>
            <a:r>
              <a:rPr lang="el-GR" sz="2700" b="1" u="sng" cap="none" dirty="0">
                <a:solidFill>
                  <a:srgbClr val="F6800A"/>
                </a:solidFill>
              </a:rPr>
              <a:t>πορτοκαλί</a:t>
            </a:r>
            <a:r>
              <a:rPr lang="el-GR" sz="2700" b="1" u="sng" cap="none" dirty="0"/>
              <a:t> </a:t>
            </a:r>
            <a:r>
              <a:rPr lang="el-GR" sz="2700" cap="none" dirty="0"/>
              <a:t>ομάδας, </a:t>
            </a:r>
            <a:r>
              <a:rPr lang="el-GR" sz="2700" b="1" cap="none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Προστατεύουν τον οργανισμό μας από αρρώστιες!!!</a:t>
            </a:r>
            <a:r>
              <a:rPr lang="el-GR" sz="2700" cap="none" dirty="0">
                <a:solidFill>
                  <a:schemeClr val="accent1">
                    <a:lumMod val="50000"/>
                  </a:schemeClr>
                </a:solidFill>
                <a:ea typeface="+mn-ea"/>
                <a:cs typeface="+mn-cs"/>
              </a:rPr>
              <a:t>Έχουν πολλά θρεπτικά συστατικά και </a:t>
            </a:r>
            <a:r>
              <a:rPr lang="el-GR" sz="2700" b="1" cap="none" dirty="0">
                <a:solidFill>
                  <a:srgbClr val="FFC000"/>
                </a:solidFill>
                <a:ea typeface="+mn-ea"/>
                <a:cs typeface="+mn-cs"/>
              </a:rPr>
              <a:t>βιταμίνη </a:t>
            </a:r>
            <a:r>
              <a:rPr lang="en-US" sz="2700" b="1" cap="none" dirty="0">
                <a:solidFill>
                  <a:srgbClr val="FFC000"/>
                </a:solidFill>
                <a:ea typeface="+mn-ea"/>
                <a:cs typeface="+mn-cs"/>
              </a:rPr>
              <a:t>c!</a:t>
            </a:r>
            <a:br>
              <a:rPr lang="en-US" sz="2700" b="1" cap="none" dirty="0">
                <a:solidFill>
                  <a:srgbClr val="FFC000"/>
                </a:solidFill>
                <a:ea typeface="+mn-ea"/>
                <a:cs typeface="+mn-cs"/>
              </a:rPr>
            </a:br>
            <a:br>
              <a:rPr lang="en-US" cap="none" dirty="0"/>
            </a:br>
            <a:endParaRPr lang="el-GR" cap="none" dirty="0"/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689840D4-0450-471A-A603-E64D20AE0F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579562" y="742950"/>
            <a:ext cx="2880000" cy="28800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ECF62B4D-3283-4C1F-9099-41609FFF85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12373" y="3501734"/>
            <a:ext cx="2919359" cy="179004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22EFEC9C-DE1D-4F19-960E-A8D29D5E2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0189" y="1540075"/>
            <a:ext cx="2880000" cy="1919458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F3834A7-4A43-4F53-A7C9-F85EEAA6E9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5193" y="3459533"/>
            <a:ext cx="2176323" cy="144000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AF7AB503-BAA3-4328-93DE-1B63A1A305A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856" y="4621228"/>
            <a:ext cx="1440000" cy="863437"/>
          </a:xfrm>
          <a:prstGeom prst="rect">
            <a:avLst/>
          </a:prstGeom>
        </p:spPr>
      </p:pic>
      <p:pic>
        <p:nvPicPr>
          <p:cNvPr id="14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D57A645C-CFF7-4F09-997C-EBF956DA03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9584366-6554-4BD3-A944-7C9243316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cap="none" dirty="0"/>
              <a:t>Τα φρούτα και τα λαχανικά της </a:t>
            </a:r>
            <a:r>
              <a:rPr lang="el-GR" b="1" u="sng" cap="none" dirty="0">
                <a:solidFill>
                  <a:srgbClr val="00B050"/>
                </a:solidFill>
              </a:rPr>
              <a:t>πράσινης</a:t>
            </a:r>
            <a:r>
              <a:rPr lang="el-GR" cap="none" dirty="0"/>
              <a:t> ομάδας, </a:t>
            </a:r>
            <a:r>
              <a:rPr lang="el-GR" b="1" cap="none" dirty="0"/>
              <a:t>κάνουν πολύ καλό στα μάτια μας, στα κόκκαλά μας και στα δόντια μας!!!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BC7FE4D-3788-4CBD-945F-9FD352898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-4472" t="-67" r="6733" b="67"/>
          <a:stretch/>
        </p:blipFill>
        <p:spPr>
          <a:xfrm>
            <a:off x="969962" y="453390"/>
            <a:ext cx="2937600" cy="2880000"/>
          </a:xfrm>
          <a:prstGeom prst="rect">
            <a:avLst/>
          </a:prstGeo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A47BF5B-3E08-47AE-A2E1-48A0523FF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000" b="1" dirty="0">
                <a:solidFill>
                  <a:schemeClr val="accent2">
                    <a:lumMod val="50000"/>
                  </a:schemeClr>
                </a:solidFill>
              </a:rPr>
              <a:t>Έχουν ασβέστιο</a:t>
            </a:r>
            <a:r>
              <a:rPr lang="el-GR" sz="2000" dirty="0">
                <a:solidFill>
                  <a:schemeClr val="accent2">
                    <a:lumMod val="50000"/>
                  </a:schemeClr>
                </a:solidFill>
              </a:rPr>
              <a:t>. Το ασβέστιο είναι μια ουσία που </a:t>
            </a:r>
            <a:r>
              <a:rPr lang="el-GR" sz="2000" b="1" dirty="0">
                <a:solidFill>
                  <a:schemeClr val="accent2">
                    <a:lumMod val="50000"/>
                  </a:schemeClr>
                </a:solidFill>
              </a:rPr>
              <a:t>βοηθάει τα κόκκαλά μας και τα δόντια μας να είναι γερά!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0BBFBE5-16DB-4309-9E28-0A1A010BE0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0189" y="3429000"/>
            <a:ext cx="2880000" cy="19056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44DDAB33-B850-40B3-A619-129BBBAC69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9390" y="645615"/>
            <a:ext cx="1565217" cy="144000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7DCAD005-01E5-435E-BD5B-FAD04C81125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897" t="11636" r="5308" b="17777"/>
          <a:stretch/>
        </p:blipFill>
        <p:spPr>
          <a:xfrm>
            <a:off x="4482992" y="2393294"/>
            <a:ext cx="2136403" cy="14400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A2B6AEB6-4D3F-4960-8478-11465CB455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56" t="-645" r="2256" b="13423"/>
          <a:stretch/>
        </p:blipFill>
        <p:spPr>
          <a:xfrm>
            <a:off x="4088773" y="3833294"/>
            <a:ext cx="2007227" cy="1440000"/>
          </a:xfrm>
          <a:prstGeom prst="rect">
            <a:avLst/>
          </a:prstGeom>
        </p:spPr>
      </p:pic>
      <p:pic>
        <p:nvPicPr>
          <p:cNvPr id="10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E7F32C3B-C954-431A-90FA-AE33F9A620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526251" y="313216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3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2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864106-E41F-46B1-B7CE-7ADF3F8A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cap="none" dirty="0"/>
              <a:t>Φρούτα και λαχανικά της </a:t>
            </a:r>
            <a:r>
              <a:rPr lang="el-GR" sz="2400" b="1" cap="none" dirty="0">
                <a:solidFill>
                  <a:srgbClr val="002060"/>
                </a:solidFill>
              </a:rPr>
              <a:t>μπλε</a:t>
            </a:r>
            <a:r>
              <a:rPr lang="el-GR" sz="2400" b="1" cap="none" dirty="0"/>
              <a:t> – </a:t>
            </a:r>
            <a:r>
              <a:rPr lang="el-GR" sz="2400" b="1" cap="none" dirty="0">
                <a:solidFill>
                  <a:srgbClr val="7030A0"/>
                </a:solidFill>
              </a:rPr>
              <a:t>μωβ </a:t>
            </a:r>
            <a:r>
              <a:rPr lang="el-GR" sz="2400" cap="none" dirty="0"/>
              <a:t>ομάδας, </a:t>
            </a:r>
            <a:r>
              <a:rPr lang="el-GR" sz="2400" b="1" cap="none" dirty="0"/>
              <a:t>βοηθάνε την καρδιά μας να λειτουργεί σωστά</a:t>
            </a:r>
            <a:r>
              <a:rPr lang="el-GR" sz="2400" cap="none" dirty="0"/>
              <a:t> όπως και τα φρούτα και λαχανικά της κόκκινης ομάδας.  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44BFFCD-D46D-4462-A952-F16E01A1C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30225" y="899463"/>
            <a:ext cx="4317892" cy="2880000"/>
          </a:xfrm>
          <a:prstGeom prst="rect">
            <a:avLst/>
          </a:prstGeo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BA750790-B256-48AA-AC25-7471A2581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l-GR" sz="2000" b="1" dirty="0">
                <a:solidFill>
                  <a:schemeClr val="accent2">
                    <a:lumMod val="50000"/>
                  </a:schemeClr>
                </a:solidFill>
              </a:rPr>
              <a:t>Καθαρίζουν το αίμα μας από ουσίες που κάνουν κακό στον οργανισμό μας!!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20BE36D2-8478-4982-95FC-66A84DC3AC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5885"/>
          <a:stretch/>
        </p:blipFill>
        <p:spPr>
          <a:xfrm>
            <a:off x="4933842" y="984207"/>
            <a:ext cx="1807624" cy="2710512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3E17B064-B0C7-47AD-89EE-7BD23A11AE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588" y="3893238"/>
            <a:ext cx="2882353" cy="1800000"/>
          </a:xfrm>
          <a:prstGeom prst="rect">
            <a:avLst/>
          </a:prstGeom>
        </p:spPr>
      </p:pic>
      <p:pic>
        <p:nvPicPr>
          <p:cNvPr id="8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AF4E678A-0FA5-4628-AC84-F37F77764A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7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2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659D4D-31DC-4A44-B325-1FD8ACA02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400" cap="none" dirty="0"/>
              <a:t>Τα φρούτα και τα λαχανικά της </a:t>
            </a:r>
            <a:r>
              <a:rPr lang="el-GR" sz="2400" b="1" u="sng" cap="none" dirty="0"/>
              <a:t>άσπρης </a:t>
            </a:r>
            <a:r>
              <a:rPr lang="el-GR" sz="2400" cap="none" dirty="0"/>
              <a:t>ομάδας, </a:t>
            </a:r>
            <a:r>
              <a:rPr lang="el-GR" sz="2400" b="1" cap="none" dirty="0"/>
              <a:t>μας δίνουν ενέργεια, καθαρίζουν το αίμα μας από άχρηστες και βλαβερές ουσίες </a:t>
            </a:r>
            <a:r>
              <a:rPr lang="el-GR" sz="2400" cap="none" dirty="0"/>
              <a:t>και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9821908-0577-4585-ADB7-4996675DA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911225" y="1344697"/>
            <a:ext cx="2880000" cy="1574400"/>
          </a:xfrm>
          <a:prstGeom prst="rect">
            <a:avLst/>
          </a:prstGeom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99C8022C-E70B-4A41-B7C5-BC6A061EBB3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000" b="1" dirty="0">
                <a:solidFill>
                  <a:schemeClr val="accent2">
                    <a:lumMod val="50000"/>
                  </a:schemeClr>
                </a:solidFill>
              </a:rPr>
              <a:t>Έχουν βιταμίνη Ε, η οποία κάνει πολύ καλό στο δέρμα μας! 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FCB1CA0-BDBE-4B48-91A8-99AF2500C3A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5000"/>
          <a:stretch/>
        </p:blipFill>
        <p:spPr>
          <a:xfrm>
            <a:off x="3791225" y="2919097"/>
            <a:ext cx="2880000" cy="1802105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89E417F1-860F-40B7-BCE3-6A5082AF3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8883" y="880035"/>
            <a:ext cx="2880000" cy="2039062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id="{55415660-28F0-4361-B182-2BE98511CC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1225" y="2976532"/>
            <a:ext cx="2880000" cy="1802105"/>
          </a:xfrm>
          <a:prstGeom prst="rect">
            <a:avLst/>
          </a:prstGeom>
        </p:spPr>
      </p:pic>
      <p:pic>
        <p:nvPicPr>
          <p:cNvPr id="9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7E4F19E2-2E65-47FC-8114-1C1B749C35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69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4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r>
              <a:rPr lang="el-GR" sz="3600" cap="none" dirty="0"/>
              <a:t>Είναι πολύ σημαντικό </a:t>
            </a:r>
            <a:r>
              <a:rPr lang="el-GR" sz="3600" b="1" cap="none" dirty="0"/>
              <a:t>να τρώμε φρούτα και λαχανικά </a:t>
            </a:r>
            <a:r>
              <a:rPr lang="el-GR" sz="3600" b="1" u="sng" cap="none" dirty="0"/>
              <a:t>απ’ όλες τις </a:t>
            </a:r>
            <a:r>
              <a:rPr lang="el-GR" sz="3600" b="1" u="sng" cap="none" dirty="0">
                <a:solidFill>
                  <a:schemeClr val="accent6"/>
                </a:solidFill>
              </a:rPr>
              <a:t>ο</a:t>
            </a:r>
            <a:r>
              <a:rPr lang="el-GR" sz="3600" b="1" u="sng" cap="none" dirty="0">
                <a:solidFill>
                  <a:srgbClr val="FFFF00"/>
                </a:solidFill>
              </a:rPr>
              <a:t>μ</a:t>
            </a:r>
            <a:r>
              <a:rPr lang="el-GR" sz="3600" b="1" u="sng" cap="none" dirty="0">
                <a:solidFill>
                  <a:srgbClr val="92D050"/>
                </a:solidFill>
              </a:rPr>
              <a:t>ά</a:t>
            </a:r>
            <a:r>
              <a:rPr lang="el-GR" sz="3600" b="1" u="sng" cap="none" dirty="0">
                <a:solidFill>
                  <a:srgbClr val="7030A0"/>
                </a:solidFill>
              </a:rPr>
              <a:t>δ</a:t>
            </a:r>
            <a:r>
              <a:rPr lang="el-GR" sz="3600" b="1" u="sng" cap="none" dirty="0"/>
              <a:t>ες!</a:t>
            </a:r>
            <a:br>
              <a:rPr lang="el-GR" sz="3600" b="1" u="sng" cap="none" dirty="0"/>
            </a:br>
            <a:r>
              <a:rPr lang="el-GR" sz="3600" b="1" cap="none" dirty="0"/>
              <a:t>Η</a:t>
            </a:r>
            <a:r>
              <a:rPr lang="el-GR" sz="3600" cap="none" dirty="0"/>
              <a:t> κάθε </a:t>
            </a:r>
            <a:r>
              <a:rPr lang="el-GR" sz="3600" b="1" cap="none" dirty="0"/>
              <a:t>ομάδα</a:t>
            </a:r>
            <a:r>
              <a:rPr lang="el-GR" sz="3600" cap="none" dirty="0"/>
              <a:t> προσφέρει τη δική της βοήθεια στον οργανισμό μας για να είμαστε υγιής! 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0C4131A8-BD39-4158-B850-C5ADA29D327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0874" b="22528"/>
          <a:stretch/>
        </p:blipFill>
        <p:spPr>
          <a:xfrm>
            <a:off x="3276600" y="3854659"/>
            <a:ext cx="5400000" cy="1350000"/>
          </a:xfrm>
          <a:prstGeom prst="rect">
            <a:avLst/>
          </a:prstGeom>
        </p:spPr>
      </p:pic>
      <p:pic>
        <p:nvPicPr>
          <p:cNvPr id="6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8D10C82E-E340-45C1-8792-04D0BD9B17E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65350" y="42037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9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A30E79-1921-45A1-A83E-7FC79DFB2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cap="none" dirty="0"/>
              <a:t>Ήξερες ότι η </a:t>
            </a:r>
            <a:r>
              <a:rPr lang="el-GR" b="1" cap="none" dirty="0">
                <a:solidFill>
                  <a:srgbClr val="FF0000"/>
                </a:solidFill>
              </a:rPr>
              <a:t>ντομάτα</a:t>
            </a:r>
            <a:r>
              <a:rPr lang="el-GR" cap="none" dirty="0"/>
              <a:t> και </a:t>
            </a:r>
            <a:r>
              <a:rPr lang="el-GR" b="1" cap="none" dirty="0">
                <a:solidFill>
                  <a:srgbClr val="FFFF00"/>
                </a:solidFill>
              </a:rPr>
              <a:t>λεμόνι</a:t>
            </a:r>
            <a:r>
              <a:rPr lang="el-GR" cap="none" dirty="0"/>
              <a:t> ανήκουν στην ομάδα των φρούτων;</a:t>
            </a:r>
          </a:p>
        </p:txBody>
      </p:sp>
      <p:pic>
        <p:nvPicPr>
          <p:cNvPr id="4" name="Θέση περιεχομένου 3">
            <a:extLst>
              <a:ext uri="{FF2B5EF4-FFF2-40B4-BE49-F238E27FC236}">
                <a16:creationId xmlns:a16="http://schemas.microsoft.com/office/drawing/2014/main" id="{460B478C-43A3-4D46-88B6-A88C21384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752725" y="1714500"/>
            <a:ext cx="6686550" cy="4457700"/>
          </a:xfrm>
          <a:prstGeom prst="rect">
            <a:avLst/>
          </a:prstGeom>
        </p:spPr>
      </p:pic>
      <p:pic>
        <p:nvPicPr>
          <p:cNvPr id="5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BA65F7B6-BDB5-4839-B706-126BB8FAE2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24000" y="33369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5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1E187C8-A328-4D27-9707-F085A53D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cap="none" dirty="0"/>
              <a:t>Ήξερες ότι η </a:t>
            </a:r>
            <a:r>
              <a:rPr lang="el-GR" sz="2800" b="1" cap="none" dirty="0">
                <a:solidFill>
                  <a:schemeClr val="bg2">
                    <a:lumMod val="50000"/>
                  </a:schemeClr>
                </a:solidFill>
              </a:rPr>
              <a:t>πατάτα</a:t>
            </a:r>
            <a:r>
              <a:rPr lang="el-GR" sz="2800" b="1" cap="none" dirty="0"/>
              <a:t>, </a:t>
            </a:r>
            <a:r>
              <a:rPr lang="el-GR" sz="2800" b="1" cap="none" dirty="0">
                <a:solidFill>
                  <a:srgbClr val="FFFF00"/>
                </a:solidFill>
              </a:rPr>
              <a:t>το καλαμπόκι</a:t>
            </a:r>
            <a:r>
              <a:rPr lang="el-GR" sz="2800" b="1" cap="none" dirty="0"/>
              <a:t>, </a:t>
            </a:r>
            <a:r>
              <a:rPr lang="el-GR" sz="2800" b="1" cap="none" dirty="0">
                <a:solidFill>
                  <a:srgbClr val="00B050"/>
                </a:solidFill>
              </a:rPr>
              <a:t>ο αρακάς </a:t>
            </a:r>
            <a:r>
              <a:rPr lang="el-GR" sz="2800" b="1" cap="none" dirty="0"/>
              <a:t>και τα </a:t>
            </a:r>
            <a:r>
              <a:rPr lang="el-GR" sz="2800" b="1" cap="none" dirty="0">
                <a:solidFill>
                  <a:srgbClr val="92D050"/>
                </a:solidFill>
              </a:rPr>
              <a:t>φασολάκια</a:t>
            </a:r>
            <a:r>
              <a:rPr lang="el-GR" sz="2800" cap="none" dirty="0"/>
              <a:t> </a:t>
            </a:r>
            <a:r>
              <a:rPr lang="el-GR" sz="2800" b="1" cap="none" dirty="0"/>
              <a:t>δεν είναι λαχανικά</a:t>
            </a:r>
            <a:r>
              <a:rPr lang="el-GR" sz="2800" cap="none" dirty="0"/>
              <a:t>;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8F30C0F-37DF-426E-8AE0-6AC382343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714500"/>
            <a:ext cx="9144000" cy="1440000"/>
          </a:xfrm>
        </p:spPr>
        <p:txBody>
          <a:bodyPr/>
          <a:lstStyle/>
          <a:p>
            <a:r>
              <a:rPr lang="el-GR" dirty="0"/>
              <a:t>Ανήκουν στην ομάδα των </a:t>
            </a:r>
            <a:r>
              <a:rPr lang="el-GR" b="1" u="sng" dirty="0"/>
              <a:t>δημητριακών</a:t>
            </a:r>
            <a:r>
              <a:rPr lang="el-GR" dirty="0"/>
              <a:t> γιατί έχουν μια ουσία που λέγεται άμυλο. Το άμυλο υπάρχει στα δημητριακά και είναι αυτό που μας δίνει ενέργεια!</a:t>
            </a:r>
          </a:p>
        </p:txBody>
      </p:sp>
      <p:pic>
        <p:nvPicPr>
          <p:cNvPr id="2050" name="Picture 2" descr="Πατάτα: 5 ωφέλιμες θρεπτικές ουσίες της - Λαχανικά - Τρόφιμα ...">
            <a:extLst>
              <a:ext uri="{FF2B5EF4-FFF2-40B4-BE49-F238E27FC236}">
                <a16:creationId xmlns:a16="http://schemas.microsoft.com/office/drawing/2014/main" id="{4E1D2530-9B0C-4ADE-9C16-55AFBE60E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2548800"/>
            <a:ext cx="280987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5F70D97A-DFA3-4AF6-B3E5-1131A02907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8700" y="2492100"/>
            <a:ext cx="1440000" cy="13248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7A02F81-7FC1-4DC2-A301-2CA268F6BA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4600" y="2470013"/>
            <a:ext cx="1440000" cy="12432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76260844-41AF-4EFF-9BDB-636C18074C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0700" y="2671650"/>
            <a:ext cx="1440000" cy="900000"/>
          </a:xfrm>
          <a:prstGeom prst="rect">
            <a:avLst/>
          </a:prstGeom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0AF1EDF6-F63A-4981-BE26-4A35F68C36DA}"/>
              </a:ext>
            </a:extLst>
          </p:cNvPr>
          <p:cNvSpPr/>
          <p:nvPr/>
        </p:nvSpPr>
        <p:spPr>
          <a:xfrm>
            <a:off x="2644187" y="3988800"/>
            <a:ext cx="9028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chemeClr val="bg2">
                    <a:lumMod val="50000"/>
                  </a:schemeClr>
                </a:solidFill>
              </a:rPr>
              <a:t>πατάτα</a:t>
            </a:r>
            <a:endParaRPr lang="el-GR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14ADAF59-DFA7-44AD-BEAA-1A8306AC6BEE}"/>
              </a:ext>
            </a:extLst>
          </p:cNvPr>
          <p:cNvSpPr/>
          <p:nvPr/>
        </p:nvSpPr>
        <p:spPr>
          <a:xfrm>
            <a:off x="5251045" y="3933166"/>
            <a:ext cx="12327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FFFF00"/>
                </a:solidFill>
              </a:rPr>
              <a:t>καλαμπόκι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67592C23-82AB-4ECF-901E-C79EC5047DE3}"/>
              </a:ext>
            </a:extLst>
          </p:cNvPr>
          <p:cNvSpPr/>
          <p:nvPr/>
        </p:nvSpPr>
        <p:spPr>
          <a:xfrm>
            <a:off x="7367936" y="3940950"/>
            <a:ext cx="913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00B050"/>
                </a:solidFill>
              </a:rPr>
              <a:t>αρακάς</a:t>
            </a:r>
            <a:endParaRPr lang="el-GR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901C2C9B-4A55-45A6-8A50-91260CA9F7F2}"/>
              </a:ext>
            </a:extLst>
          </p:cNvPr>
          <p:cNvSpPr/>
          <p:nvPr/>
        </p:nvSpPr>
        <p:spPr>
          <a:xfrm>
            <a:off x="9488344" y="3940950"/>
            <a:ext cx="1284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>
                <a:solidFill>
                  <a:srgbClr val="92D050"/>
                </a:solidFill>
              </a:rPr>
              <a:t>φασολάκια</a:t>
            </a:r>
            <a:endParaRPr lang="el-GR" dirty="0"/>
          </a:p>
        </p:txBody>
      </p:sp>
      <p:pic>
        <p:nvPicPr>
          <p:cNvPr id="12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59BAA2AE-423E-45D1-8D36-1445430DCD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8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4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A822E6-8795-4ED1-8ED6-63F3311BE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cap="none" dirty="0"/>
              <a:t>Όλα τα φρούτα και όλα τα λαχανικά έχουν μέσα τους πολύ νερό!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5D905A-DD07-496A-A181-54AFC2BCF4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σώμα μας -όπως και εμείς, χρειάζεται αρκετό νερό!</a:t>
            </a:r>
          </a:p>
          <a:p>
            <a:r>
              <a:rPr lang="el-GR" dirty="0"/>
              <a:t>Αν τρώμε κάθε μέρα φρούτα και λαχανικά, βοηθάμε το σώμα μας να ξεδιψάσει!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4D11F62-F4B2-4B28-A6F5-672145B6E5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457" y="3311525"/>
            <a:ext cx="1552561" cy="14400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DD9E4050-E7D2-4DB7-9100-E1595EED64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0000"/>
          <a:stretch/>
        </p:blipFill>
        <p:spPr>
          <a:xfrm>
            <a:off x="4937474" y="3671525"/>
            <a:ext cx="789750" cy="720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05FC7C2-A028-4884-BC1B-D03B4E5B75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1519" y="3311525"/>
            <a:ext cx="824062" cy="1440000"/>
          </a:xfrm>
          <a:prstGeom prst="rect">
            <a:avLst/>
          </a:prstGeom>
        </p:spPr>
      </p:pic>
      <p:pic>
        <p:nvPicPr>
          <p:cNvPr id="9" name="Εγγεγραμμένος ήχος">
            <a:hlinkClick r:id="" action="ppaction://media"/>
            <a:extLst>
              <a:ext uri="{FF2B5EF4-FFF2-40B4-BE49-F238E27FC236}">
                <a16:creationId xmlns:a16="http://schemas.microsoft.com/office/drawing/2014/main" id="{B2FDF939-6007-4044-B8C6-0CA6243FAC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69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6869E8-5EC7-41AC-9710-136DEF6E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dirty="0" err="1"/>
              <a:t>Ε.ε.ε.εκ</a:t>
            </a:r>
            <a:r>
              <a:rPr lang="el-GR" b="1" dirty="0"/>
              <a:t>. </a:t>
            </a:r>
            <a:r>
              <a:rPr lang="el-GR" b="1" cap="none" dirty="0"/>
              <a:t>Καλλιθέας</a:t>
            </a:r>
            <a:endParaRPr lang="el-GR" b="1" dirty="0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97EF679-EFB1-4DE3-BD3C-57694B0B1B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algn="l"/>
            <a:r>
              <a:rPr lang="el-GR" cap="none" dirty="0"/>
              <a:t>Αγωγή Υγείας</a:t>
            </a:r>
          </a:p>
          <a:p>
            <a:pPr algn="l"/>
            <a:r>
              <a:rPr lang="el-GR" cap="none" dirty="0"/>
              <a:t>Οικονόμου Ξένια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75785151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Υγεία και φυσική κατάσταση 16x9">
  <a:themeElements>
    <a:clrScheme name="Πρασινοκίτρινο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6063781_TF02922391.potx" id="{DCB5A5D2-48C7-483D-8661-AAC974002682}" vid="{DFC6495C-A5D8-43AB-A4BF-0E70545C8DBA}"/>
    </a:ext>
  </a:extLst>
</a:theme>
</file>

<file path=ppt/theme/theme2.xml><?xml version="1.0" encoding="utf-8"?>
<a:theme xmlns:a="http://schemas.openxmlformats.org/drawingml/2006/main" name="Θέμα του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HealthFitness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446ED8"/>
      </a:hlink>
      <a:folHlink>
        <a:srgbClr val="828282"/>
      </a:folHlink>
    </a:clrScheme>
    <a:fontScheme name="Calibri Light">
      <a:majorFont>
        <a:latin typeface="Calibri Light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Παρουσίαση υγείας και ευεξίας (ευρεία οθόνη)</Template>
  <TotalTime>843</TotalTime>
  <Words>410</Words>
  <Application>Microsoft Office PowerPoint</Application>
  <PresentationFormat>Ευρεία οθόνη</PresentationFormat>
  <Paragraphs>34</Paragraphs>
  <Slides>14</Slides>
  <Notes>4</Notes>
  <HiddenSlides>0</HiddenSlides>
  <MMClips>13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9" baseType="lpstr">
      <vt:lpstr>Arial</vt:lpstr>
      <vt:lpstr>Arial Nova</vt:lpstr>
      <vt:lpstr>Calibri</vt:lpstr>
      <vt:lpstr>Calibri Light</vt:lpstr>
      <vt:lpstr>Υγεία και φυσική κατάσταση 16x9</vt:lpstr>
      <vt:lpstr>Σωστή διατροφή για καλή υγεία</vt:lpstr>
      <vt:lpstr>Τρώμε φρούτα και λαχανικά για να έχουμε γερή καρδιά και καλή υγεία!</vt:lpstr>
      <vt:lpstr>Η κάθε εποχή έχει τα δικά της φρούτα και λαχανικά.</vt:lpstr>
      <vt:lpstr>Τα φρούτα και τα λαχανικά χωρίζονται σε ομάδες ανάλογα με το χρώμα τους</vt:lpstr>
      <vt:lpstr>       Τα φρούτα και τα λαχανικά της κόκκινης ομάδας, έχουν μια ουσία που κάνει πολύ καλό στην καρδιά μας!    </vt:lpstr>
      <vt:lpstr>        Τα φρούτα και τα λαχανικά της κίτρινης- πορτοκαλί ομάδας, Προστατεύουν τον οργανισμό μας από αρρώστιες!!!Έχουν πολλά θρεπτικά συστατικά και βιταμίνη c!  </vt:lpstr>
      <vt:lpstr>Τα φρούτα και τα λαχανικά της πράσινης ομάδας, κάνουν πολύ καλό στα μάτια μας, στα κόκκαλά μας και στα δόντια μας!!!</vt:lpstr>
      <vt:lpstr>Φρούτα και λαχανικά της μπλε – μωβ ομάδας, βοηθάνε την καρδιά μας να λειτουργεί σωστά όπως και τα φρούτα και λαχανικά της κόκκινης ομάδας.  </vt:lpstr>
      <vt:lpstr>Τα φρούτα και τα λαχανικά της άσπρης ομάδας, μας δίνουν ενέργεια, καθαρίζουν το αίμα μας από άχρηστες και βλαβερές ουσίες και</vt:lpstr>
      <vt:lpstr>Είναι πολύ σημαντικό να τρώμε φρούτα και λαχανικά απ’ όλες τις ομάδες! Η κάθε ομάδα προσφέρει τη δική της βοήθεια στον οργανισμό μας για να είμαστε υγιής! </vt:lpstr>
      <vt:lpstr>Ήξερες ότι η ντομάτα και λεμόνι ανήκουν στην ομάδα των φρούτων;</vt:lpstr>
      <vt:lpstr>Ήξερες ότι η πατάτα, το καλαμπόκι, ο αρακάς και τα φασολάκια δεν είναι λαχανικά;</vt:lpstr>
      <vt:lpstr>Όλα τα φρούτα και όλα τα λαχανικά έχουν μέσα τους πολύ νερό!</vt:lpstr>
      <vt:lpstr>Ε.ε.ε.εκ. Καλλιθέας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Τίτλος με διάταξη εικόνων</dc:title>
  <dc:creator>Xenia Economou</dc:creator>
  <cp:lastModifiedBy>Xenia Economou</cp:lastModifiedBy>
  <cp:revision>46</cp:revision>
  <dcterms:created xsi:type="dcterms:W3CDTF">2020-05-12T14:24:07Z</dcterms:created>
  <dcterms:modified xsi:type="dcterms:W3CDTF">2020-05-14T18:19:47Z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