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0080625" cy="5670550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-486" y="6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l-GR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l-GR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l-GR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l-GR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gun4nvcI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Εικόνα 151"/>
          <p:cNvPicPr/>
          <p:nvPr/>
        </p:nvPicPr>
        <p:blipFill>
          <a:blip r:embed="rId2"/>
          <a:stretch/>
        </p:blipFill>
        <p:spPr>
          <a:xfrm>
            <a:off x="0" y="14400"/>
            <a:ext cx="10080000" cy="5669640"/>
          </a:xfrm>
          <a:prstGeom prst="rect">
            <a:avLst/>
          </a:prstGeom>
          <a:ln>
            <a:noFill/>
          </a:ln>
        </p:spPr>
      </p:pic>
      <p:sp>
        <p:nvSpPr>
          <p:cNvPr id="153" name="CustomShape 1"/>
          <p:cNvSpPr/>
          <p:nvPr/>
        </p:nvSpPr>
        <p:spPr>
          <a:xfrm>
            <a:off x="504000" y="874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Πλησιάζουν τα Χριστούγεννα!!! </a:t>
            </a:r>
            <a:endParaRPr lang="el-GR" sz="4400" b="0" strike="noStrike" spc="-1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Και θα δούμε πως μπορούμε </a:t>
            </a:r>
            <a:r>
              <a:t/>
            </a:r>
            <a:br/>
            <a:r>
              <a:rPr lang="el-G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να φτιάξουμε ένα απλό δεντράκι!</a:t>
            </a: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Εικόνα 182"/>
          <p:cNvPicPr/>
          <p:nvPr/>
        </p:nvPicPr>
        <p:blipFill>
          <a:blip r:embed="rId2"/>
          <a:stretch/>
        </p:blipFill>
        <p:spPr>
          <a:xfrm>
            <a:off x="0" y="14400"/>
            <a:ext cx="10080000" cy="5669640"/>
          </a:xfrm>
          <a:prstGeom prst="rect">
            <a:avLst/>
          </a:prstGeom>
          <a:ln>
            <a:noFill/>
          </a:ln>
        </p:spPr>
      </p:pic>
      <p:sp>
        <p:nvSpPr>
          <p:cNvPr id="184" name="CustomShape 1"/>
          <p:cNvSpPr/>
          <p:nvPr/>
        </p:nvSpPr>
        <p:spPr>
          <a:xfrm>
            <a:off x="504000" y="127322"/>
            <a:ext cx="9070560" cy="995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Βάζουμε κόλλα στη πίσω πλευρά του κύκλου μας.</a:t>
            </a:r>
            <a:endParaRPr lang="el-GR" sz="2500" b="0" strike="noStrike" spc="-1" dirty="0">
              <a:latin typeface="Arial"/>
            </a:endParaRPr>
          </a:p>
        </p:txBody>
      </p:sp>
      <p:pic>
        <p:nvPicPr>
          <p:cNvPr id="185" name="Εικόνα 184"/>
          <p:cNvPicPr/>
          <p:nvPr/>
        </p:nvPicPr>
        <p:blipFill>
          <a:blip r:embed="rId3"/>
          <a:stretch/>
        </p:blipFill>
        <p:spPr>
          <a:xfrm>
            <a:off x="2430684" y="1122744"/>
            <a:ext cx="5428526" cy="429420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Εικόνα 185"/>
          <p:cNvPicPr/>
          <p:nvPr/>
        </p:nvPicPr>
        <p:blipFill>
          <a:blip r:embed="rId2"/>
          <a:stretch/>
        </p:blipFill>
        <p:spPr>
          <a:xfrm>
            <a:off x="0" y="14400"/>
            <a:ext cx="10080000" cy="5669640"/>
          </a:xfrm>
          <a:prstGeom prst="rect">
            <a:avLst/>
          </a:prstGeom>
          <a:ln>
            <a:noFill/>
          </a:ln>
        </p:spPr>
      </p:pic>
      <p:pic>
        <p:nvPicPr>
          <p:cNvPr id="187" name="Εικόνα 186"/>
          <p:cNvPicPr/>
          <p:nvPr/>
        </p:nvPicPr>
        <p:blipFill>
          <a:blip r:embed="rId3"/>
          <a:stretch/>
        </p:blipFill>
        <p:spPr>
          <a:xfrm>
            <a:off x="1512000" y="682906"/>
            <a:ext cx="4069080" cy="4097438"/>
          </a:xfrm>
          <a:prstGeom prst="rect">
            <a:avLst/>
          </a:prstGeom>
          <a:ln>
            <a:noFill/>
          </a:ln>
        </p:spPr>
      </p:pic>
      <p:sp>
        <p:nvSpPr>
          <p:cNvPr id="188" name="CustomShape 1"/>
          <p:cNvSpPr/>
          <p:nvPr/>
        </p:nvSpPr>
        <p:spPr>
          <a:xfrm>
            <a:off x="5152680" y="1326600"/>
            <a:ext cx="4425840" cy="156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8000"/>
          </a:bodyPr>
          <a:lstStyle/>
          <a:p>
            <a:pPr marL="1090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l-GR" sz="28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l-GR" sz="2600" spc="-1" dirty="0" smtClean="0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lang="el-GR" sz="2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l-GR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και τους κολλάμε. </a:t>
            </a:r>
            <a:endParaRPr lang="el-GR" sz="2600" b="0" strike="noStrike" spc="-1" dirty="0">
              <a:latin typeface="Arial"/>
            </a:endParaRPr>
          </a:p>
          <a:p>
            <a:pPr marL="1090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l-GR" sz="2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   Συνεχίζουμε </a:t>
            </a:r>
            <a:r>
              <a:rPr lang="el-GR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και με </a:t>
            </a:r>
            <a:r>
              <a:rPr lang="el-GR" sz="2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τους</a:t>
            </a:r>
          </a:p>
          <a:p>
            <a:pPr marL="1090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l-GR" sz="26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2600" spc="-1" dirty="0" smtClean="0">
                <a:solidFill>
                  <a:srgbClr val="000000"/>
                </a:solidFill>
                <a:latin typeface="Arial"/>
              </a:rPr>
              <a:t>      υπόλοιπους κύκλους</a:t>
            </a:r>
            <a:endParaRPr lang="el-GR" sz="2600" b="0" strike="noStrike" spc="-1" dirty="0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5581080" y="3024000"/>
            <a:ext cx="4425840" cy="156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2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  Πρώτα </a:t>
            </a:r>
            <a:r>
              <a:rPr lang="el-GR" sz="22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ο μικρότερος.</a:t>
            </a:r>
            <a:endParaRPr lang="el-G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22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  Μετά </a:t>
            </a:r>
            <a:r>
              <a:rPr lang="el-GR" sz="22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ο μεγαλύτερος. </a:t>
            </a:r>
            <a:endParaRPr lang="el-GR" sz="2200" b="0" strike="noStrike" spc="-1" dirty="0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144000" y="1957680"/>
            <a:ext cx="128592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l-GR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μικρότερος</a:t>
            </a:r>
            <a:endParaRPr lang="el-GR" sz="1600" b="0" strike="noStrike" spc="-1" dirty="0">
              <a:latin typeface="Arial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1512000" y="2088000"/>
            <a:ext cx="502920" cy="142920"/>
          </a:xfrm>
          <a:custGeom>
            <a:avLst/>
            <a:gdLst/>
            <a:ahLst/>
            <a:cxnLst/>
            <a:rect l="l" t="t" r="r" b="b"/>
            <a:pathLst>
              <a:path w="1401" h="402">
                <a:moveTo>
                  <a:pt x="0" y="100"/>
                </a:moveTo>
                <a:lnTo>
                  <a:pt x="1050" y="100"/>
                </a:lnTo>
                <a:lnTo>
                  <a:pt x="1050" y="0"/>
                </a:lnTo>
                <a:lnTo>
                  <a:pt x="1400" y="200"/>
                </a:lnTo>
                <a:lnTo>
                  <a:pt x="1050" y="401"/>
                </a:lnTo>
                <a:lnTo>
                  <a:pt x="1050" y="300"/>
                </a:lnTo>
                <a:lnTo>
                  <a:pt x="0" y="300"/>
                </a:lnTo>
                <a:lnTo>
                  <a:pt x="0" y="1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5"/>
          <p:cNvSpPr/>
          <p:nvPr/>
        </p:nvSpPr>
        <p:spPr>
          <a:xfrm>
            <a:off x="204120" y="3037680"/>
            <a:ext cx="145080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l-GR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μεγαλύτερος</a:t>
            </a:r>
            <a:endParaRPr lang="el-GR" sz="1600" b="0" strike="noStrike" spc="-1" dirty="0">
              <a:latin typeface="Arial"/>
            </a:endParaRPr>
          </a:p>
        </p:txBody>
      </p:sp>
      <p:sp>
        <p:nvSpPr>
          <p:cNvPr id="193" name="CustomShape 6"/>
          <p:cNvSpPr/>
          <p:nvPr/>
        </p:nvSpPr>
        <p:spPr>
          <a:xfrm>
            <a:off x="1656000" y="3168000"/>
            <a:ext cx="358920" cy="70920"/>
          </a:xfrm>
          <a:custGeom>
            <a:avLst/>
            <a:gdLst/>
            <a:ahLst/>
            <a:cxnLst/>
            <a:rect l="l" t="t" r="r" b="b"/>
            <a:pathLst>
              <a:path w="1002" h="201">
                <a:moveTo>
                  <a:pt x="0" y="50"/>
                </a:moveTo>
                <a:lnTo>
                  <a:pt x="750" y="50"/>
                </a:lnTo>
                <a:lnTo>
                  <a:pt x="750" y="0"/>
                </a:lnTo>
                <a:lnTo>
                  <a:pt x="1001" y="100"/>
                </a:lnTo>
                <a:lnTo>
                  <a:pt x="750" y="200"/>
                </a:lnTo>
                <a:lnTo>
                  <a:pt x="750" y="150"/>
                </a:lnTo>
                <a:lnTo>
                  <a:pt x="0" y="150"/>
                </a:lnTo>
                <a:lnTo>
                  <a:pt x="0" y="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Εικόνα 193"/>
          <p:cNvPicPr/>
          <p:nvPr/>
        </p:nvPicPr>
        <p:blipFill>
          <a:blip r:embed="rId2"/>
          <a:stretch/>
        </p:blipFill>
        <p:spPr>
          <a:xfrm>
            <a:off x="0" y="14400"/>
            <a:ext cx="10080000" cy="5669640"/>
          </a:xfrm>
          <a:prstGeom prst="rect">
            <a:avLst/>
          </a:prstGeom>
          <a:ln>
            <a:noFill/>
          </a:ln>
        </p:spPr>
      </p:pic>
      <p:sp>
        <p:nvSpPr>
          <p:cNvPr id="195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Στο τέλος θα </a:t>
            </a:r>
            <a:r>
              <a:rPr lang="el-GR" sz="25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βγει όπως </a:t>
            </a:r>
            <a:r>
              <a:rPr lang="el-GR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στην εικόνα</a:t>
            </a:r>
            <a:r>
              <a:rPr lang="el-G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..</a:t>
            </a:r>
            <a:endParaRPr lang="el-GR" sz="3200" b="0" strike="noStrike" spc="-1" dirty="0">
              <a:latin typeface="Arial"/>
            </a:endParaRPr>
          </a:p>
        </p:txBody>
      </p:sp>
      <p:pic>
        <p:nvPicPr>
          <p:cNvPr id="196" name="Εικόνα 195"/>
          <p:cNvPicPr/>
          <p:nvPr/>
        </p:nvPicPr>
        <p:blipFill>
          <a:blip r:embed="rId3"/>
          <a:stretch/>
        </p:blipFill>
        <p:spPr>
          <a:xfrm>
            <a:off x="2534856" y="1171440"/>
            <a:ext cx="5116009" cy="421078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Εικόνα 196"/>
          <p:cNvPicPr/>
          <p:nvPr/>
        </p:nvPicPr>
        <p:blipFill>
          <a:blip r:embed="rId2"/>
          <a:stretch/>
        </p:blipFill>
        <p:spPr>
          <a:xfrm>
            <a:off x="0" y="14400"/>
            <a:ext cx="10080000" cy="5669640"/>
          </a:xfrm>
          <a:prstGeom prst="rect">
            <a:avLst/>
          </a:prstGeom>
          <a:ln>
            <a:noFill/>
          </a:ln>
        </p:spPr>
      </p:pic>
      <p:sp>
        <p:nvSpPr>
          <p:cNvPr id="198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Διπλώνουμε τον καφέ κύκλο στη μέση</a:t>
            </a:r>
            <a:endParaRPr lang="el-GR" sz="2500" b="0" strike="noStrike" spc="-1" dirty="0">
              <a:latin typeface="Arial"/>
            </a:endParaRPr>
          </a:p>
        </p:txBody>
      </p:sp>
      <p:pic>
        <p:nvPicPr>
          <p:cNvPr id="199" name="Εικόνα 198"/>
          <p:cNvPicPr/>
          <p:nvPr/>
        </p:nvPicPr>
        <p:blipFill>
          <a:blip r:embed="rId3"/>
          <a:stretch/>
        </p:blipFill>
        <p:spPr>
          <a:xfrm>
            <a:off x="1851949" y="1439999"/>
            <a:ext cx="6238755" cy="391907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Εικόνα 199"/>
          <p:cNvPicPr/>
          <p:nvPr/>
        </p:nvPicPr>
        <p:blipFill>
          <a:blip r:embed="rId2"/>
          <a:stretch/>
        </p:blipFill>
        <p:spPr>
          <a:xfrm>
            <a:off x="0" y="14400"/>
            <a:ext cx="10080000" cy="5669640"/>
          </a:xfrm>
          <a:prstGeom prst="rect">
            <a:avLst/>
          </a:prstGeom>
          <a:ln>
            <a:noFill/>
          </a:ln>
        </p:spPr>
      </p:pic>
      <p:sp>
        <p:nvSpPr>
          <p:cNvPr id="201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..και τον κολλάμε στη βάση του δέντρου μας!</a:t>
            </a:r>
            <a:endParaRPr lang="el-GR" sz="3200" b="0" strike="noStrike" spc="-1">
              <a:latin typeface="Arial"/>
            </a:endParaRPr>
          </a:p>
        </p:txBody>
      </p:sp>
      <p:pic>
        <p:nvPicPr>
          <p:cNvPr id="202" name="Εικόνα 201"/>
          <p:cNvPicPr/>
          <p:nvPr/>
        </p:nvPicPr>
        <p:blipFill>
          <a:blip r:embed="rId3"/>
          <a:stretch/>
        </p:blipFill>
        <p:spPr>
          <a:xfrm>
            <a:off x="2952000" y="1224000"/>
            <a:ext cx="3345480" cy="397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Εικόνα 202"/>
          <p:cNvPicPr/>
          <p:nvPr/>
        </p:nvPicPr>
        <p:blipFill>
          <a:blip r:embed="rId2"/>
          <a:stretch/>
        </p:blipFill>
        <p:spPr>
          <a:xfrm>
            <a:off x="0" y="14400"/>
            <a:ext cx="10080000" cy="5669640"/>
          </a:xfrm>
          <a:prstGeom prst="rect">
            <a:avLst/>
          </a:prstGeom>
          <a:ln>
            <a:noFill/>
          </a:ln>
        </p:spPr>
      </p:pic>
      <p:sp>
        <p:nvSpPr>
          <p:cNvPr id="204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Το δεντράκι μας είναι έτοιμο!</a:t>
            </a:r>
            <a:endParaRPr lang="el-GR" sz="3200" b="0" strike="noStrike" spc="-1" dirty="0">
              <a:latin typeface="Arial"/>
            </a:endParaRPr>
          </a:p>
        </p:txBody>
      </p:sp>
      <p:pic>
        <p:nvPicPr>
          <p:cNvPr id="205" name="Εικόνα 204"/>
          <p:cNvPicPr/>
          <p:nvPr/>
        </p:nvPicPr>
        <p:blipFill>
          <a:blip r:embed="rId3"/>
          <a:stretch/>
        </p:blipFill>
        <p:spPr>
          <a:xfrm>
            <a:off x="2963119" y="1171441"/>
            <a:ext cx="4178461" cy="43033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Εικόνα 205"/>
          <p:cNvPicPr/>
          <p:nvPr/>
        </p:nvPicPr>
        <p:blipFill>
          <a:blip r:embed="rId2"/>
          <a:stretch/>
        </p:blipFill>
        <p:spPr>
          <a:xfrm>
            <a:off x="0" y="14400"/>
            <a:ext cx="10080000" cy="5669640"/>
          </a:xfrm>
          <a:prstGeom prst="rect">
            <a:avLst/>
          </a:prstGeom>
          <a:ln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Μπορούμε να το στολίσουμε με διάφορα υλικά!</a:t>
            </a:r>
            <a:endParaRPr lang="el-GR" sz="2500" b="0" strike="noStrike" spc="-1" dirty="0">
              <a:latin typeface="Arial"/>
            </a:endParaRPr>
          </a:p>
        </p:txBody>
      </p:sp>
      <p:pic>
        <p:nvPicPr>
          <p:cNvPr id="208" name="Εικόνα 207"/>
          <p:cNvPicPr/>
          <p:nvPr/>
        </p:nvPicPr>
        <p:blipFill>
          <a:blip r:embed="rId3"/>
          <a:stretch/>
        </p:blipFill>
        <p:spPr>
          <a:xfrm>
            <a:off x="549000" y="1211760"/>
            <a:ext cx="1933920" cy="3287160"/>
          </a:xfrm>
          <a:prstGeom prst="rect">
            <a:avLst/>
          </a:prstGeom>
          <a:ln>
            <a:noFill/>
          </a:ln>
        </p:spPr>
      </p:pic>
      <p:pic>
        <p:nvPicPr>
          <p:cNvPr id="209" name="Εικόνα 208"/>
          <p:cNvPicPr/>
          <p:nvPr/>
        </p:nvPicPr>
        <p:blipFill>
          <a:blip r:embed="rId4"/>
          <a:stretch/>
        </p:blipFill>
        <p:spPr>
          <a:xfrm>
            <a:off x="3214800" y="1203840"/>
            <a:ext cx="2688120" cy="3368880"/>
          </a:xfrm>
          <a:prstGeom prst="rect">
            <a:avLst/>
          </a:prstGeom>
          <a:ln>
            <a:noFill/>
          </a:ln>
        </p:spPr>
      </p:pic>
      <p:pic>
        <p:nvPicPr>
          <p:cNvPr id="210" name="Εικόνα 209"/>
          <p:cNvPicPr/>
          <p:nvPr/>
        </p:nvPicPr>
        <p:blipFill>
          <a:blip r:embed="rId5"/>
          <a:stretch/>
        </p:blipFill>
        <p:spPr>
          <a:xfrm>
            <a:off x="6405840" y="1188000"/>
            <a:ext cx="3205080" cy="3310920"/>
          </a:xfrm>
          <a:prstGeom prst="rect">
            <a:avLst/>
          </a:prstGeom>
          <a:ln>
            <a:noFill/>
          </a:ln>
        </p:spPr>
      </p:pic>
      <p:sp>
        <p:nvSpPr>
          <p:cNvPr id="211" name="CustomShape 2"/>
          <p:cNvSpPr/>
          <p:nvPr/>
        </p:nvSpPr>
        <p:spPr>
          <a:xfrm>
            <a:off x="3209760" y="4788000"/>
            <a:ext cx="3485160" cy="5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l-G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Καλή Διασκέδαση!</a:t>
            </a: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Εικόνα 211"/>
          <p:cNvPicPr/>
          <p:nvPr/>
        </p:nvPicPr>
        <p:blipFill>
          <a:blip r:embed="rId2"/>
          <a:stretch/>
        </p:blipFill>
        <p:spPr>
          <a:xfrm>
            <a:off x="0" y="14400"/>
            <a:ext cx="10080360" cy="5670000"/>
          </a:xfrm>
          <a:prstGeom prst="rect">
            <a:avLst/>
          </a:prstGeom>
          <a:ln>
            <a:noFill/>
          </a:ln>
        </p:spPr>
      </p:pic>
      <p:sp>
        <p:nvSpPr>
          <p:cNvPr id="213" name="CustomShape 1"/>
          <p:cNvSpPr/>
          <p:nvPr/>
        </p:nvSpPr>
        <p:spPr>
          <a:xfrm>
            <a:off x="360000" y="936000"/>
            <a:ext cx="9431640" cy="162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l-GR" sz="1800" b="0" i="1" strike="noStrike" spc="-1">
                <a:latin typeface="Arial"/>
              </a:rPr>
              <a:t>Σημειώσεις: Σε περίπτωση που δεν έχετε χαρτόνια ή χρωματιστά χαρτιά, μπορείτε να χρησιμοποιήσετε απλό λευκό χαρτί και να το ζωγραφίσετε με μαρκαδόρους, ξυλομπογιές ή κραγιόνια.</a:t>
            </a:r>
            <a:r>
              <a:t/>
            </a:r>
            <a:br/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1800" b="0" i="1" strike="noStrike" spc="-1">
                <a:latin typeface="Arial"/>
              </a:rPr>
              <a:t>Εναλλακτικά, μπορείτε να βρείτε χαρτιά από περιοδικά ή εφημερίδες, με πράσινες ή καφέ αποχρώσεις. Το φόντο του δέντρου μπορεί να είναι οτιδήποτε χρώμα θελήσετε εσείς!</a:t>
            </a:r>
            <a:endParaRPr lang="el-GR" sz="1800" b="0" strike="noStrike" spc="-1">
              <a:latin typeface="Arial"/>
            </a:endParaRPr>
          </a:p>
        </p:txBody>
      </p:sp>
      <p:pic>
        <p:nvPicPr>
          <p:cNvPr id="214" name="Εικόνα 213"/>
          <p:cNvPicPr/>
          <p:nvPr/>
        </p:nvPicPr>
        <p:blipFill>
          <a:blip r:embed="rId3"/>
          <a:stretch/>
        </p:blipFill>
        <p:spPr>
          <a:xfrm>
            <a:off x="3340440" y="2868480"/>
            <a:ext cx="3139200" cy="2351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0" y="0"/>
            <a:ext cx="10080000" cy="56696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Ε.Ε.Ε.ΕΚ. Καλλιθέας 2020-21</a:t>
            </a:r>
            <a:r>
              <a:t/>
            </a:r>
            <a:br/>
            <a:r>
              <a:rPr lang="el-G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Εργαστήριο Κεραμικής-Χειροτεχνίας</a:t>
            </a:r>
            <a:endParaRPr lang="el-G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Πάολα Παρτσαλάκη</a:t>
            </a:r>
            <a:endParaRPr lang="el-G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Μαρία Πετρίδου</a:t>
            </a:r>
            <a:endParaRPr lang="el-G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Ειρήνη Λάμπρου</a:t>
            </a:r>
            <a:endParaRPr lang="el-G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el-G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el-G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Πηγή υλικού: </a:t>
            </a:r>
            <a:r>
              <a:rPr lang="el-GR" sz="1800" b="0" u="sng" strike="noStrike" spc="-1">
                <a:solidFill>
                  <a:srgbClr val="0000FF"/>
                </a:solidFill>
                <a:uFillTx/>
                <a:latin typeface="Arial"/>
                <a:ea typeface="Microsoft YaHei"/>
                <a:hlinkClick r:id="rId3"/>
              </a:rPr>
              <a:t>https://www.youtube.com/watch?v=Wgun4nvcITM</a:t>
            </a:r>
            <a:endParaRPr lang="el-G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Εικόνα 154"/>
          <p:cNvPicPr/>
          <p:nvPr/>
        </p:nvPicPr>
        <p:blipFill>
          <a:blip r:embed="rId2"/>
          <a:stretch/>
        </p:blipFill>
        <p:spPr>
          <a:xfrm>
            <a:off x="0" y="14400"/>
            <a:ext cx="10080000" cy="5669640"/>
          </a:xfrm>
          <a:prstGeom prst="rect">
            <a:avLst/>
          </a:prstGeom>
          <a:ln>
            <a:noFill/>
          </a:ln>
        </p:spPr>
      </p:pic>
      <p:pic>
        <p:nvPicPr>
          <p:cNvPr id="156" name="Εικόνα 155"/>
          <p:cNvPicPr/>
          <p:nvPr/>
        </p:nvPicPr>
        <p:blipFill>
          <a:blip r:embed="rId3"/>
          <a:stretch/>
        </p:blipFill>
        <p:spPr>
          <a:xfrm>
            <a:off x="2358720" y="120600"/>
            <a:ext cx="5272200" cy="5547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Εικόνα 156"/>
          <p:cNvPicPr/>
          <p:nvPr/>
        </p:nvPicPr>
        <p:blipFill>
          <a:blip r:embed="rId2"/>
          <a:stretch/>
        </p:blipFill>
        <p:spPr>
          <a:xfrm>
            <a:off x="0" y="14400"/>
            <a:ext cx="10080000" cy="5669640"/>
          </a:xfrm>
          <a:prstGeom prst="rect">
            <a:avLst/>
          </a:prstGeom>
          <a:ln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Τα υλικά που θα χρειαστούμε.</a:t>
            </a:r>
            <a:endParaRPr lang="el-GR" sz="3600" b="0" strike="noStrike" spc="-1" dirty="0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504000" y="1147680"/>
            <a:ext cx="9070560" cy="425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 κόλλα </a:t>
            </a:r>
            <a:endParaRPr lang="el-GR" sz="25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 ψαλίδι</a:t>
            </a:r>
            <a:endParaRPr lang="el-GR" sz="25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 μολύβι</a:t>
            </a:r>
            <a:endParaRPr lang="el-GR" sz="25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4 καπάκια στρογγυλά, διαφορετικού μικρού κι μεσαίου μεγέθους</a:t>
            </a:r>
            <a:endParaRPr lang="el-GR" sz="25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 χαρτόνι ό,τι χρώμα θέλετε</a:t>
            </a:r>
            <a:endParaRPr lang="el-GR" sz="25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 καφέ χαρτόνι</a:t>
            </a:r>
            <a:endParaRPr lang="el-GR" sz="25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 πράσινο χαρτόνι</a:t>
            </a:r>
            <a:endParaRPr lang="el-GR" sz="2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l-GR" sz="3200" b="0" strike="noStrike" spc="-1" dirty="0">
              <a:latin typeface="Arial"/>
            </a:endParaRPr>
          </a:p>
        </p:txBody>
      </p:sp>
      <p:pic>
        <p:nvPicPr>
          <p:cNvPr id="160" name="Εικόνα 159"/>
          <p:cNvPicPr/>
          <p:nvPr/>
        </p:nvPicPr>
        <p:blipFill>
          <a:blip r:embed="rId3"/>
          <a:stretch/>
        </p:blipFill>
        <p:spPr>
          <a:xfrm rot="12000">
            <a:off x="6622200" y="3748680"/>
            <a:ext cx="2733120" cy="1334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Εικόνα 160"/>
          <p:cNvPicPr/>
          <p:nvPr/>
        </p:nvPicPr>
        <p:blipFill>
          <a:blip r:embed="rId2"/>
          <a:stretch/>
        </p:blipFill>
        <p:spPr>
          <a:xfrm>
            <a:off x="0" y="14400"/>
            <a:ext cx="10080000" cy="566964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288000" y="110520"/>
            <a:ext cx="9070560" cy="21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l-GR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Ξεκινάμε με το πράσινο χαρτί και τα καπάκια.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l-GR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Κάνουμε κύκλους γύρω από τα καπάκια με το μολύβι μας.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l-GR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Δύο κύκλους με κάθε καπάκι.</a:t>
            </a:r>
            <a:r>
              <a:rPr dirty="0"/>
              <a:t/>
            </a:r>
            <a:br>
              <a:rPr dirty="0"/>
            </a:br>
            <a:r>
              <a:rPr lang="el-GR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l-GR" sz="2500" b="0" strike="noStrike" spc="-1" dirty="0">
              <a:latin typeface="Arial"/>
            </a:endParaRPr>
          </a:p>
        </p:txBody>
      </p:sp>
      <p:pic>
        <p:nvPicPr>
          <p:cNvPr id="163" name="Εικόνα 162"/>
          <p:cNvPicPr/>
          <p:nvPr/>
        </p:nvPicPr>
        <p:blipFill>
          <a:blip r:embed="rId3"/>
          <a:stretch/>
        </p:blipFill>
        <p:spPr>
          <a:xfrm>
            <a:off x="2164680" y="2147760"/>
            <a:ext cx="5898240" cy="328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Εικόνα 163"/>
          <p:cNvPicPr/>
          <p:nvPr/>
        </p:nvPicPr>
        <p:blipFill>
          <a:blip r:embed="rId2"/>
          <a:stretch/>
        </p:blipFill>
        <p:spPr>
          <a:xfrm>
            <a:off x="0" y="14400"/>
            <a:ext cx="10080000" cy="5669640"/>
          </a:xfrm>
          <a:prstGeom prst="rect">
            <a:avLst/>
          </a:prstGeom>
          <a:ln>
            <a:noFill/>
          </a:ln>
        </p:spPr>
      </p:pic>
      <p:sp>
        <p:nvSpPr>
          <p:cNvPr id="165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Κόβουμε με το ψαλίδι τους κύκλους</a:t>
            </a:r>
            <a:r>
              <a:rPr lang="el-GR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el-GR" sz="4400" b="0" strike="noStrike" spc="-1" dirty="0">
              <a:latin typeface="Arial"/>
            </a:endParaRPr>
          </a:p>
        </p:txBody>
      </p:sp>
      <p:pic>
        <p:nvPicPr>
          <p:cNvPr id="166" name="Εικόνα 165"/>
          <p:cNvPicPr/>
          <p:nvPr/>
        </p:nvPicPr>
        <p:blipFill>
          <a:blip r:embed="rId3"/>
          <a:stretch/>
        </p:blipFill>
        <p:spPr>
          <a:xfrm>
            <a:off x="1643605" y="1284791"/>
            <a:ext cx="6933235" cy="378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Εικόνα 166"/>
          <p:cNvPicPr/>
          <p:nvPr/>
        </p:nvPicPr>
        <p:blipFill>
          <a:blip r:embed="rId2"/>
          <a:stretch/>
        </p:blipFill>
        <p:spPr>
          <a:xfrm>
            <a:off x="0" y="0"/>
            <a:ext cx="10121040" cy="5785386"/>
          </a:xfrm>
          <a:prstGeom prst="rect">
            <a:avLst/>
          </a:prstGeom>
          <a:ln>
            <a:noFill/>
          </a:ln>
        </p:spPr>
      </p:pic>
      <p:pic>
        <p:nvPicPr>
          <p:cNvPr id="168" name="Εικόνα 167"/>
          <p:cNvPicPr/>
          <p:nvPr/>
        </p:nvPicPr>
        <p:blipFill>
          <a:blip r:embed="rId3"/>
          <a:stretch/>
        </p:blipFill>
        <p:spPr>
          <a:xfrm>
            <a:off x="2639027" y="1562583"/>
            <a:ext cx="4120587" cy="3981690"/>
          </a:xfrm>
          <a:prstGeom prst="rect">
            <a:avLst/>
          </a:prstGeom>
          <a:ln>
            <a:noFill/>
          </a:ln>
        </p:spPr>
      </p:pic>
      <p:sp>
        <p:nvSpPr>
          <p:cNvPr id="169" name="CustomShape 1"/>
          <p:cNvSpPr/>
          <p:nvPr/>
        </p:nvSpPr>
        <p:spPr>
          <a:xfrm>
            <a:off x="2530800" y="393540"/>
            <a:ext cx="5100480" cy="9722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Παίρνουμε το καφέ χαρτόνι</a:t>
            </a:r>
            <a:endParaRPr lang="el-GR" sz="25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Κόβουμε έναν μεσαίο κύκλο</a:t>
            </a:r>
            <a:endParaRPr lang="el-GR" sz="25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Εικόνα 169"/>
          <p:cNvPicPr/>
          <p:nvPr/>
        </p:nvPicPr>
        <p:blipFill>
          <a:blip r:embed="rId2"/>
          <a:stretch/>
        </p:blipFill>
        <p:spPr>
          <a:xfrm>
            <a:off x="0" y="14400"/>
            <a:ext cx="10080000" cy="5669640"/>
          </a:xfrm>
          <a:prstGeom prst="rect">
            <a:avLst/>
          </a:prstGeom>
          <a:ln>
            <a:noFill/>
          </a:ln>
        </p:spPr>
      </p:pic>
      <p:sp>
        <p:nvSpPr>
          <p:cNvPr id="171" name="CustomShape 1"/>
          <p:cNvSpPr/>
          <p:nvPr/>
        </p:nvSpPr>
        <p:spPr>
          <a:xfrm>
            <a:off x="504000" y="514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Διπλώνουμε στη μέση τους πράσινους κύκλους.</a:t>
            </a:r>
            <a:endParaRPr lang="el-GR" sz="2500" b="0" strike="noStrike" spc="-1" dirty="0">
              <a:latin typeface="Arial"/>
            </a:endParaRPr>
          </a:p>
        </p:txBody>
      </p:sp>
      <p:pic>
        <p:nvPicPr>
          <p:cNvPr id="172" name="Εικόνα 171"/>
          <p:cNvPicPr/>
          <p:nvPr/>
        </p:nvPicPr>
        <p:blipFill>
          <a:blip r:embed="rId3"/>
          <a:stretch/>
        </p:blipFill>
        <p:spPr>
          <a:xfrm>
            <a:off x="2407533" y="1459439"/>
            <a:ext cx="5301205" cy="370286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Εικόνα 172"/>
          <p:cNvPicPr/>
          <p:nvPr/>
        </p:nvPicPr>
        <p:blipFill>
          <a:blip r:embed="rId2"/>
          <a:stretch/>
        </p:blipFill>
        <p:spPr>
          <a:xfrm>
            <a:off x="625" y="910"/>
            <a:ext cx="10080000" cy="5669640"/>
          </a:xfrm>
          <a:prstGeom prst="rect">
            <a:avLst/>
          </a:prstGeom>
          <a:ln>
            <a:noFill/>
          </a:ln>
        </p:spPr>
      </p:pic>
      <p:sp>
        <p:nvSpPr>
          <p:cNvPr id="174" name="CustomShape 1"/>
          <p:cNvSpPr/>
          <p:nvPr/>
        </p:nvSpPr>
        <p:spPr>
          <a:xfrm>
            <a:off x="1584000" y="264600"/>
            <a:ext cx="6726623" cy="16957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l-GR" sz="2500" b="0" strike="noStrike" spc="-1" dirty="0">
                <a:solidFill>
                  <a:srgbClr val="000000"/>
                </a:solidFill>
                <a:ea typeface="DejaVu Sans"/>
              </a:rPr>
              <a:t>Ταιριάζουμε τους κύκλους ανά μέγεθος.</a:t>
            </a:r>
            <a:r>
              <a:rPr sz="2500" dirty="0"/>
              <a:t/>
            </a:r>
            <a:br>
              <a:rPr sz="2500" dirty="0"/>
            </a:br>
            <a:r>
              <a:rPr lang="el-GR" sz="2500" b="0" strike="noStrike" spc="-1" dirty="0">
                <a:solidFill>
                  <a:srgbClr val="000000"/>
                </a:solidFill>
                <a:ea typeface="DejaVu Sans"/>
              </a:rPr>
              <a:t>Από το μικρότερο προς το μεγαλύτερο</a:t>
            </a:r>
            <a:r>
              <a:rPr lang="el-G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dirty="0"/>
              <a:t/>
            </a:r>
            <a:br>
              <a:rPr dirty="0"/>
            </a:br>
            <a:endParaRPr lang="el-G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l-GR" sz="3200" b="0" strike="noStrike" spc="-1" dirty="0">
              <a:latin typeface="Arial"/>
            </a:endParaRPr>
          </a:p>
        </p:txBody>
      </p:sp>
      <p:pic>
        <p:nvPicPr>
          <p:cNvPr id="175" name="Εικόνα 174"/>
          <p:cNvPicPr/>
          <p:nvPr/>
        </p:nvPicPr>
        <p:blipFill>
          <a:blip r:embed="rId3"/>
          <a:stretch/>
        </p:blipFill>
        <p:spPr>
          <a:xfrm>
            <a:off x="2118167" y="1284790"/>
            <a:ext cx="5082146" cy="4126156"/>
          </a:xfrm>
          <a:prstGeom prst="rect">
            <a:avLst/>
          </a:prstGeom>
          <a:ln>
            <a:noFill/>
          </a:ln>
        </p:spPr>
      </p:pic>
      <p:sp>
        <p:nvSpPr>
          <p:cNvPr id="176" name="CustomShape 2"/>
          <p:cNvSpPr/>
          <p:nvPr/>
        </p:nvSpPr>
        <p:spPr>
          <a:xfrm>
            <a:off x="7992000" y="2088000"/>
            <a:ext cx="201492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μικρότερο</a:t>
            </a:r>
            <a:endParaRPr lang="el-GR" sz="1800" b="0" strike="noStrike" spc="-1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7945920" y="5040000"/>
            <a:ext cx="134100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μεγαλύτερο</a:t>
            </a:r>
            <a:endParaRPr lang="el-GR" sz="1800" b="0" strike="noStrike" spc="-1"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7416000" y="2160000"/>
            <a:ext cx="502920" cy="214920"/>
          </a:xfrm>
          <a:custGeom>
            <a:avLst/>
            <a:gdLst/>
            <a:ahLst/>
            <a:cxnLst/>
            <a:rect l="l" t="t" r="r" b="b"/>
            <a:pathLst>
              <a:path w="1401" h="602">
                <a:moveTo>
                  <a:pt x="1400" y="150"/>
                </a:moveTo>
                <a:lnTo>
                  <a:pt x="350" y="150"/>
                </a:lnTo>
                <a:lnTo>
                  <a:pt x="350" y="0"/>
                </a:lnTo>
                <a:lnTo>
                  <a:pt x="0" y="300"/>
                </a:lnTo>
                <a:lnTo>
                  <a:pt x="350" y="601"/>
                </a:lnTo>
                <a:lnTo>
                  <a:pt x="350" y="450"/>
                </a:lnTo>
                <a:lnTo>
                  <a:pt x="1400" y="450"/>
                </a:lnTo>
                <a:lnTo>
                  <a:pt x="140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5"/>
          <p:cNvSpPr/>
          <p:nvPr/>
        </p:nvSpPr>
        <p:spPr>
          <a:xfrm>
            <a:off x="7452000" y="5148000"/>
            <a:ext cx="430920" cy="142920"/>
          </a:xfrm>
          <a:custGeom>
            <a:avLst/>
            <a:gdLst/>
            <a:ahLst/>
            <a:cxnLst/>
            <a:rect l="l" t="t" r="r" b="b"/>
            <a:pathLst>
              <a:path w="1202" h="402">
                <a:moveTo>
                  <a:pt x="1201" y="100"/>
                </a:moveTo>
                <a:lnTo>
                  <a:pt x="300" y="100"/>
                </a:lnTo>
                <a:lnTo>
                  <a:pt x="300" y="0"/>
                </a:lnTo>
                <a:lnTo>
                  <a:pt x="0" y="200"/>
                </a:lnTo>
                <a:lnTo>
                  <a:pt x="300" y="401"/>
                </a:lnTo>
                <a:lnTo>
                  <a:pt x="300" y="300"/>
                </a:lnTo>
                <a:lnTo>
                  <a:pt x="1201" y="300"/>
                </a:lnTo>
                <a:lnTo>
                  <a:pt x="1201" y="1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Εικόνα 179"/>
          <p:cNvPicPr/>
          <p:nvPr/>
        </p:nvPicPr>
        <p:blipFill>
          <a:blip r:embed="rId2"/>
          <a:stretch/>
        </p:blipFill>
        <p:spPr>
          <a:xfrm>
            <a:off x="0" y="14400"/>
            <a:ext cx="10080000" cy="5669640"/>
          </a:xfrm>
          <a:prstGeom prst="rect">
            <a:avLst/>
          </a:prstGeom>
          <a:ln>
            <a:noFill/>
          </a:ln>
        </p:spPr>
      </p:pic>
      <p:sp>
        <p:nvSpPr>
          <p:cNvPr id="181" name="CustomShape 1"/>
          <p:cNvSpPr/>
          <p:nvPr/>
        </p:nvSpPr>
        <p:spPr>
          <a:xfrm>
            <a:off x="504000" y="442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Βάζουμε τον έναν κύκλο μέσα στον άλλον.</a:t>
            </a:r>
            <a:endParaRPr lang="el-GR" sz="2500" b="0" strike="noStrike" spc="-1" dirty="0">
              <a:latin typeface="Arial"/>
            </a:endParaRPr>
          </a:p>
        </p:txBody>
      </p:sp>
      <p:pic>
        <p:nvPicPr>
          <p:cNvPr id="182" name="Εικόνα 181"/>
          <p:cNvPicPr/>
          <p:nvPr/>
        </p:nvPicPr>
        <p:blipFill>
          <a:blip r:embed="rId3"/>
          <a:stretch/>
        </p:blipFill>
        <p:spPr>
          <a:xfrm>
            <a:off x="2349661" y="1387440"/>
            <a:ext cx="5127585" cy="383274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196</Words>
  <Application>Microsoft Office PowerPoint</Application>
  <PresentationFormat>Προσαρμογή</PresentationFormat>
  <Paragraphs>42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Office Theme</vt:lpstr>
      <vt:lpstr>Office Theme</vt:lpstr>
      <vt:lpstr>Office Theme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subject/>
  <dc:creator>Paola</dc:creator>
  <dc:description/>
  <cp:lastModifiedBy>Lenovo</cp:lastModifiedBy>
  <cp:revision>6</cp:revision>
  <dcterms:created xsi:type="dcterms:W3CDTF">2020-11-23T09:20:39Z</dcterms:created>
  <dcterms:modified xsi:type="dcterms:W3CDTF">2020-11-25T20:06:27Z</dcterms:modified>
  <dc:language>el-GR</dc:language>
</cp:coreProperties>
</file>