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78" d="100"/>
          <a:sy n="78" d="100"/>
        </p:scale>
        <p:origin x="82" y="2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18C79C5D-2A6F-F04D-97DA-BEF2467B64E4}" type="datetimeFigureOut">
              <a:rPr lang="en-US" dirty="0"/>
              <a:pPr/>
              <a:t>5/26/2020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DFA1846-DA80-1C48-A609-854EA85C59AD}" type="datetimeFigureOut">
              <a:rPr lang="en-US" dirty="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l-GR"/>
              <a:t>Κάντε κλικ για να επεξεργαστείτε τον τίτλο υποδείγματος</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l-GR"/>
              <a:t>Στυλ κειμένου υποδείγματος</a:t>
            </a:r>
          </a:p>
        </p:txBody>
      </p:sp>
      <p:sp>
        <p:nvSpPr>
          <p:cNvPr id="2" name="Date Placeholder 1"/>
          <p:cNvSpPr>
            <a:spLocks noGrp="1"/>
          </p:cNvSpPr>
          <p:nvPr>
            <p:ph type="dt" sz="half" idx="10"/>
          </p:nvPr>
        </p:nvSpPr>
        <p:spPr/>
        <p:txBody>
          <a:bodyPr/>
          <a:lstStyle/>
          <a:p>
            <a:fld id="{FBF54567-0DE4-3F47-BF90-CB84690072F9}" type="datetimeFigureOut">
              <a:rPr lang="en-US" dirty="0"/>
              <a:pPr/>
              <a:t>5/26/2020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DFA1846-DA80-1C48-A609-854EA85C59AD}" type="datetimeFigureOut">
              <a:rPr lang="en-US" dirty="0"/>
              <a:pPr/>
              <a:t>5/26/2020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5/26/2020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5/26/2020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5/26/2020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5/26/2020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D0DF5E60-9974-AC48-9591-99C2BB44B7CF}" type="datetimeFigureOut">
              <a:rPr lang="en-US" dirty="0"/>
              <a:pPr/>
              <a:t>5/26/2020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5/26/2020</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5/26/2020</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hyperlink" Target="https://www.popi-it.gr/nipiagogio-programmata/e-twin-mousikipinakothiki/online-moysika-paixnidia/"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hyperlink" Target="http://photodentro.edu.gr/v/item/ds/8521/5842" TargetMode="Externa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hyperlink" Target="http://photodentro.edu.gr/lor/r/8521/6162" TargetMode="Externa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3.png"/><Relationship Id="rId4" Type="http://schemas.openxmlformats.org/officeDocument/2006/relationships/hyperlink" Target="http://www.audepicault.com/fanfare/fanfare.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96755F-E954-4B97-840E-9ABE2DA66FC5}"/>
              </a:ext>
            </a:extLst>
          </p:cNvPr>
          <p:cNvSpPr>
            <a:spLocks noGrp="1"/>
          </p:cNvSpPr>
          <p:nvPr>
            <p:ph type="ctrTitle"/>
          </p:nvPr>
        </p:nvSpPr>
        <p:spPr>
          <a:xfrm>
            <a:off x="810001" y="314633"/>
            <a:ext cx="10572000" cy="4105566"/>
          </a:xfrm>
        </p:spPr>
        <p:txBody>
          <a:bodyPr/>
          <a:lstStyle/>
          <a:p>
            <a:pPr algn="ctr"/>
            <a:r>
              <a:rPr lang="el-GR" u="sng" dirty="0"/>
              <a:t>16</a:t>
            </a:r>
            <a:r>
              <a:rPr lang="el-GR" u="sng" baseline="30000" dirty="0"/>
              <a:t>ο</a:t>
            </a:r>
            <a:r>
              <a:rPr lang="el-GR" u="sng" dirty="0"/>
              <a:t> Μάθημα :</a:t>
            </a:r>
            <a:br>
              <a:rPr lang="el-GR" dirty="0"/>
            </a:br>
            <a:r>
              <a:rPr lang="el-GR" dirty="0"/>
              <a:t>«Παιχνίδια με το Ηχόχρωμα και με τα Μουσικά Όργανα»</a:t>
            </a:r>
            <a:br>
              <a:rPr lang="el-GR" dirty="0"/>
            </a:br>
            <a:br>
              <a:rPr lang="el-GR" dirty="0"/>
            </a:br>
            <a:endParaRPr lang="el-GR" dirty="0"/>
          </a:p>
        </p:txBody>
      </p:sp>
      <p:sp>
        <p:nvSpPr>
          <p:cNvPr id="3" name="Υπότιτλος 2">
            <a:extLst>
              <a:ext uri="{FF2B5EF4-FFF2-40B4-BE49-F238E27FC236}">
                <a16:creationId xmlns:a16="http://schemas.microsoft.com/office/drawing/2014/main" id="{70C86335-4F9D-47BC-A4A7-1BC7A2F7EE44}"/>
              </a:ext>
            </a:extLst>
          </p:cNvPr>
          <p:cNvSpPr>
            <a:spLocks noGrp="1"/>
          </p:cNvSpPr>
          <p:nvPr>
            <p:ph type="subTitle" idx="1"/>
          </p:nvPr>
        </p:nvSpPr>
        <p:spPr>
          <a:xfrm>
            <a:off x="8268929" y="5713467"/>
            <a:ext cx="3201561" cy="736494"/>
          </a:xfrm>
        </p:spPr>
        <p:txBody>
          <a:bodyPr>
            <a:normAutofit fontScale="92500" lnSpcReduction="20000"/>
          </a:bodyPr>
          <a:lstStyle/>
          <a:p>
            <a:pPr algn="r"/>
            <a:r>
              <a:rPr lang="el-GR" dirty="0"/>
              <a:t>Γεωργία Ζιούτου</a:t>
            </a:r>
          </a:p>
          <a:p>
            <a:pPr algn="r"/>
            <a:r>
              <a:rPr lang="el-GR" dirty="0"/>
              <a:t>ΤΕ16 Μουσικής</a:t>
            </a:r>
          </a:p>
          <a:p>
            <a:pPr algn="r"/>
            <a:endParaRPr lang="el-GR" dirty="0"/>
          </a:p>
        </p:txBody>
      </p:sp>
      <p:pic>
        <p:nvPicPr>
          <p:cNvPr id="4" name="Εικόνα 3" descr="Οι 24 καλύτερες εικόνες του πίνακα μουσικη | Μουσική, Όργανα και ...">
            <a:extLst>
              <a:ext uri="{FF2B5EF4-FFF2-40B4-BE49-F238E27FC236}">
                <a16:creationId xmlns:a16="http://schemas.microsoft.com/office/drawing/2014/main" id="{571C71D4-8C6A-4C4A-BFD9-D4DA94C31E6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414685" y="2753032"/>
            <a:ext cx="2949676" cy="2074607"/>
          </a:xfrm>
          <a:prstGeom prst="rect">
            <a:avLst/>
          </a:prstGeom>
          <a:noFill/>
          <a:ln>
            <a:noFill/>
          </a:ln>
        </p:spPr>
      </p:pic>
    </p:spTree>
    <p:extLst>
      <p:ext uri="{BB962C8B-B14F-4D97-AF65-F5344CB8AC3E}">
        <p14:creationId xmlns:p14="http://schemas.microsoft.com/office/powerpoint/2010/main" val="3188887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39E4C95-D659-4FB1-9538-17F4598D9A2E}"/>
              </a:ext>
            </a:extLst>
          </p:cNvPr>
          <p:cNvSpPr>
            <a:spLocks noGrp="1"/>
          </p:cNvSpPr>
          <p:nvPr>
            <p:ph type="title"/>
          </p:nvPr>
        </p:nvSpPr>
        <p:spPr>
          <a:xfrm>
            <a:off x="688259" y="147485"/>
            <a:ext cx="11148658" cy="1976284"/>
          </a:xfrm>
        </p:spPr>
        <p:txBody>
          <a:bodyPr/>
          <a:lstStyle/>
          <a:p>
            <a:r>
              <a:rPr lang="el-GR" sz="2800" dirty="0"/>
              <a:t>Γεια σας παιδιά!!</a:t>
            </a:r>
            <a:br>
              <a:rPr lang="el-GR" sz="2800" dirty="0"/>
            </a:br>
            <a:r>
              <a:rPr lang="el-GR" sz="2800" dirty="0"/>
              <a:t>Στο σημερινό μάθημα θα μάθουμε </a:t>
            </a:r>
            <a:br>
              <a:rPr lang="el-GR" sz="2800" dirty="0"/>
            </a:br>
            <a:r>
              <a:rPr lang="el-GR" sz="2800" dirty="0"/>
              <a:t>τι είναι το ΗΧΟΧΡΩΜΑ</a:t>
            </a:r>
            <a:br>
              <a:rPr lang="el-GR" dirty="0"/>
            </a:br>
            <a:endParaRPr lang="el-GR" dirty="0"/>
          </a:p>
        </p:txBody>
      </p:sp>
      <p:sp>
        <p:nvSpPr>
          <p:cNvPr id="3" name="Θέση περιεχομένου 2">
            <a:extLst>
              <a:ext uri="{FF2B5EF4-FFF2-40B4-BE49-F238E27FC236}">
                <a16:creationId xmlns:a16="http://schemas.microsoft.com/office/drawing/2014/main" id="{DE200C6B-28DE-44D9-8BDC-4F352974ADBC}"/>
              </a:ext>
            </a:extLst>
          </p:cNvPr>
          <p:cNvSpPr>
            <a:spLocks noGrp="1"/>
          </p:cNvSpPr>
          <p:nvPr>
            <p:ph idx="1"/>
          </p:nvPr>
        </p:nvSpPr>
        <p:spPr/>
        <p:txBody>
          <a:bodyPr/>
          <a:lstStyle/>
          <a:p>
            <a:pPr marL="0" indent="0">
              <a:buNone/>
            </a:pPr>
            <a:r>
              <a:rPr lang="el-GR" sz="4000" b="1" dirty="0"/>
              <a:t>Ηχόχρωμα λέμε το διαφορετικό άκουσμα που έχει ο κάθε ήχος. </a:t>
            </a:r>
          </a:p>
          <a:p>
            <a:pPr marL="0" indent="0">
              <a:buNone/>
            </a:pPr>
            <a:r>
              <a:rPr lang="el-GR" sz="4000" dirty="0"/>
              <a:t>Δηλαδή, μπορούμε να ξεχωρίζουμε τους ήχους που ακούμε γιατί καταλαβαίνουμε το ηχόχρωμά τους.</a:t>
            </a:r>
          </a:p>
          <a:p>
            <a:pPr marL="0" indent="0">
              <a:buNone/>
            </a:pPr>
            <a:endParaRPr lang="el-GR" dirty="0"/>
          </a:p>
        </p:txBody>
      </p:sp>
      <p:pic>
        <p:nvPicPr>
          <p:cNvPr id="4" name="Εγγεγραμμένος ήχος">
            <a:hlinkClick r:id="" action="ppaction://media"/>
            <a:extLst>
              <a:ext uri="{FF2B5EF4-FFF2-40B4-BE49-F238E27FC236}">
                <a16:creationId xmlns:a16="http://schemas.microsoft.com/office/drawing/2014/main" id="{6D007ED4-1BE4-43E4-A74A-F42F6385F49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754931" y="511839"/>
            <a:ext cx="487363" cy="487363"/>
          </a:xfrm>
          <a:prstGeom prst="rect">
            <a:avLst/>
          </a:prstGeom>
        </p:spPr>
      </p:pic>
    </p:spTree>
    <p:extLst>
      <p:ext uri="{BB962C8B-B14F-4D97-AF65-F5344CB8AC3E}">
        <p14:creationId xmlns:p14="http://schemas.microsoft.com/office/powerpoint/2010/main" val="303104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61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802556-26C3-47C4-9D66-1FBE3616C70B}"/>
              </a:ext>
            </a:extLst>
          </p:cNvPr>
          <p:cNvSpPr>
            <a:spLocks noGrp="1"/>
          </p:cNvSpPr>
          <p:nvPr>
            <p:ph type="title"/>
          </p:nvPr>
        </p:nvSpPr>
        <p:spPr>
          <a:xfrm>
            <a:off x="737419" y="167148"/>
            <a:ext cx="10644579" cy="1250490"/>
          </a:xfrm>
        </p:spPr>
        <p:txBody>
          <a:bodyPr/>
          <a:lstStyle/>
          <a:p>
            <a:r>
              <a:rPr lang="el-GR" dirty="0"/>
              <a:t>Παραδείγματα:</a:t>
            </a:r>
            <a:br>
              <a:rPr lang="el-GR" dirty="0"/>
            </a:br>
            <a:endParaRPr lang="el-GR" dirty="0"/>
          </a:p>
        </p:txBody>
      </p:sp>
      <p:sp>
        <p:nvSpPr>
          <p:cNvPr id="3" name="Θέση περιεχομένου 2">
            <a:extLst>
              <a:ext uri="{FF2B5EF4-FFF2-40B4-BE49-F238E27FC236}">
                <a16:creationId xmlns:a16="http://schemas.microsoft.com/office/drawing/2014/main" id="{EC470969-4061-4E66-B25A-E4F27CD54BAE}"/>
              </a:ext>
            </a:extLst>
          </p:cNvPr>
          <p:cNvSpPr>
            <a:spLocks noGrp="1"/>
          </p:cNvSpPr>
          <p:nvPr>
            <p:ph idx="1"/>
          </p:nvPr>
        </p:nvSpPr>
        <p:spPr>
          <a:xfrm>
            <a:off x="818712" y="2222287"/>
            <a:ext cx="10554574" cy="4394823"/>
          </a:xfrm>
        </p:spPr>
        <p:txBody>
          <a:bodyPr>
            <a:normAutofit/>
          </a:bodyPr>
          <a:lstStyle/>
          <a:p>
            <a:pPr lvl="0"/>
            <a:r>
              <a:rPr lang="el-GR" sz="2000" dirty="0"/>
              <a:t>Όταν απαντάμε στο τηλέφωνο χωρίς να ξέρουμε ποιος μας τηλεφωνεί, μπορούμε να αναγνωρίσουμε ποιος είναι από τη φωνή του.</a:t>
            </a:r>
          </a:p>
          <a:p>
            <a:pPr lvl="0"/>
            <a:r>
              <a:rPr lang="el-GR" sz="2000" dirty="0"/>
              <a:t>Όταν ακούμε ένα τραγούδι, μπορούμε να αναγνωρίσουμε ποιος τραγουδιστής το τραγουδά.</a:t>
            </a:r>
          </a:p>
          <a:p>
            <a:pPr lvl="0"/>
            <a:r>
              <a:rPr lang="el-GR" sz="2000" dirty="0"/>
              <a:t>Όταν ακούμε ανθρώπους να μιλούν, ακόμα και χωρίς να τους βλέπουμε, καταλαβαίνουμε από τις φωνές τους  αν  είναι άντρες, γυναίκες ή παιδιά.</a:t>
            </a:r>
          </a:p>
          <a:p>
            <a:pPr lvl="0"/>
            <a:r>
              <a:rPr lang="el-GR" sz="2000"/>
              <a:t>Καταλαβαίνουμε </a:t>
            </a:r>
            <a:r>
              <a:rPr lang="el-GR" sz="2000" dirty="0"/>
              <a:t>από τον ήχο που ακούμε αν στο δρόμο περνά ένα φορτηγό ή ένα μικρό αυτοκίνητο.</a:t>
            </a:r>
          </a:p>
          <a:p>
            <a:pPr lvl="0"/>
            <a:r>
              <a:rPr lang="el-GR" sz="2000" dirty="0"/>
              <a:t>Ξεχωρίζουμε τις φωνές των ζώων</a:t>
            </a:r>
          </a:p>
          <a:p>
            <a:pPr lvl="0"/>
            <a:r>
              <a:rPr lang="el-GR" sz="2000" dirty="0"/>
              <a:t>Αναγνωρίζουμε τους ήχους της φύσης  </a:t>
            </a:r>
            <a:r>
              <a:rPr lang="el-GR" sz="2000" dirty="0" err="1"/>
              <a:t>κλπ</a:t>
            </a:r>
            <a:r>
              <a:rPr lang="el-GR" sz="2000" dirty="0"/>
              <a:t>…</a:t>
            </a:r>
          </a:p>
        </p:txBody>
      </p:sp>
      <p:pic>
        <p:nvPicPr>
          <p:cNvPr id="4" name="Εγγεγραμμένος ήχος">
            <a:hlinkClick r:id="" action="ppaction://media"/>
            <a:extLst>
              <a:ext uri="{FF2B5EF4-FFF2-40B4-BE49-F238E27FC236}">
                <a16:creationId xmlns:a16="http://schemas.microsoft.com/office/drawing/2014/main" id="{4660ACA3-621F-49FD-9E06-06D4245ADE4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961409" y="267929"/>
            <a:ext cx="487363" cy="487363"/>
          </a:xfrm>
          <a:prstGeom prst="rect">
            <a:avLst/>
          </a:prstGeom>
        </p:spPr>
      </p:pic>
    </p:spTree>
    <p:extLst>
      <p:ext uri="{BB962C8B-B14F-4D97-AF65-F5344CB8AC3E}">
        <p14:creationId xmlns:p14="http://schemas.microsoft.com/office/powerpoint/2010/main" val="293255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671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19A654A-A920-4712-8B7C-4E2356B72D1B}"/>
              </a:ext>
            </a:extLst>
          </p:cNvPr>
          <p:cNvSpPr>
            <a:spLocks noGrp="1"/>
          </p:cNvSpPr>
          <p:nvPr>
            <p:ph type="title"/>
          </p:nvPr>
        </p:nvSpPr>
        <p:spPr>
          <a:xfrm>
            <a:off x="827424" y="0"/>
            <a:ext cx="10554574" cy="1417638"/>
          </a:xfrm>
        </p:spPr>
        <p:txBody>
          <a:bodyPr/>
          <a:lstStyle/>
          <a:p>
            <a:r>
              <a:rPr lang="el-GR" dirty="0"/>
              <a:t>Και οι ήχοι των μουσικών οργάνων διαφέρουν στο ηχόχρωμά τους</a:t>
            </a:r>
          </a:p>
        </p:txBody>
      </p:sp>
      <p:sp>
        <p:nvSpPr>
          <p:cNvPr id="3" name="Θέση περιεχομένου 2">
            <a:extLst>
              <a:ext uri="{FF2B5EF4-FFF2-40B4-BE49-F238E27FC236}">
                <a16:creationId xmlns:a16="http://schemas.microsoft.com/office/drawing/2014/main" id="{4A1D4532-9769-485C-996B-45629B17B78B}"/>
              </a:ext>
            </a:extLst>
          </p:cNvPr>
          <p:cNvSpPr>
            <a:spLocks noGrp="1"/>
          </p:cNvSpPr>
          <p:nvPr>
            <p:ph idx="1"/>
          </p:nvPr>
        </p:nvSpPr>
        <p:spPr/>
        <p:txBody>
          <a:bodyPr/>
          <a:lstStyle/>
          <a:p>
            <a:r>
              <a:rPr lang="el-GR" sz="2800" b="1" dirty="0"/>
              <a:t>Όταν ο ήχος που ακούμε προέρχεται από ένα μουσικό όργανο, και πάλι έχει ξεχωριστό ηχόχρωμα. </a:t>
            </a:r>
            <a:endParaRPr lang="el-GR" sz="2800" dirty="0"/>
          </a:p>
          <a:p>
            <a:r>
              <a:rPr lang="el-GR" sz="2800" dirty="0"/>
              <a:t>Έτσι, καταλαβαίνουμε από το ξεχωριστό άκουσμα του κάθε ήχου πότε ακούμε για παράδειγμα κιθάρα ή πιάνο,  βιολί, κρουστά ή κάποιο άλλο μουσικό όργανο.</a:t>
            </a:r>
          </a:p>
          <a:p>
            <a:pPr marL="0" indent="0">
              <a:buNone/>
            </a:pPr>
            <a:r>
              <a:rPr lang="el-GR" dirty="0"/>
              <a:t> </a:t>
            </a:r>
          </a:p>
          <a:p>
            <a:pPr marL="0" indent="0">
              <a:buNone/>
            </a:pPr>
            <a:endParaRPr lang="el-GR" dirty="0"/>
          </a:p>
        </p:txBody>
      </p:sp>
      <p:pic>
        <p:nvPicPr>
          <p:cNvPr id="4" name="Εγγεγραμμένος ήχος">
            <a:hlinkClick r:id="" action="ppaction://media"/>
            <a:extLst>
              <a:ext uri="{FF2B5EF4-FFF2-40B4-BE49-F238E27FC236}">
                <a16:creationId xmlns:a16="http://schemas.microsoft.com/office/drawing/2014/main" id="{A5DF9411-098D-4723-892D-7DFA13B2734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894635" y="755520"/>
            <a:ext cx="487363" cy="487363"/>
          </a:xfrm>
          <a:prstGeom prst="rect">
            <a:avLst/>
          </a:prstGeom>
        </p:spPr>
      </p:pic>
    </p:spTree>
    <p:extLst>
      <p:ext uri="{BB962C8B-B14F-4D97-AF65-F5344CB8AC3E}">
        <p14:creationId xmlns:p14="http://schemas.microsoft.com/office/powerpoint/2010/main" val="416999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91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C71F4B-5C01-4AD1-9E78-F0B9A4242F34}"/>
              </a:ext>
            </a:extLst>
          </p:cNvPr>
          <p:cNvSpPr>
            <a:spLocks noGrp="1"/>
          </p:cNvSpPr>
          <p:nvPr>
            <p:ph type="title"/>
          </p:nvPr>
        </p:nvSpPr>
        <p:spPr/>
        <p:txBody>
          <a:bodyPr/>
          <a:lstStyle/>
          <a:p>
            <a:r>
              <a:rPr lang="el-GR" dirty="0"/>
              <a:t>1</a:t>
            </a:r>
            <a:r>
              <a:rPr lang="el-GR" baseline="30000" dirty="0"/>
              <a:t>η</a:t>
            </a:r>
            <a:r>
              <a:rPr lang="el-GR" dirty="0"/>
              <a:t> Δραστηριότητα</a:t>
            </a:r>
            <a:br>
              <a:rPr lang="el-GR" dirty="0"/>
            </a:br>
            <a:r>
              <a:rPr lang="el-GR" sz="2400" dirty="0"/>
              <a:t>(μέτριας δυσκολίας)</a:t>
            </a:r>
          </a:p>
        </p:txBody>
      </p:sp>
      <p:sp>
        <p:nvSpPr>
          <p:cNvPr id="3" name="Θέση περιεχομένου 2">
            <a:extLst>
              <a:ext uri="{FF2B5EF4-FFF2-40B4-BE49-F238E27FC236}">
                <a16:creationId xmlns:a16="http://schemas.microsoft.com/office/drawing/2014/main" id="{2DDB1CC0-7C1F-4063-B1DE-519CECEBFB78}"/>
              </a:ext>
            </a:extLst>
          </p:cNvPr>
          <p:cNvSpPr>
            <a:spLocks noGrp="1"/>
          </p:cNvSpPr>
          <p:nvPr>
            <p:ph idx="1"/>
          </p:nvPr>
        </p:nvSpPr>
        <p:spPr/>
        <p:txBody>
          <a:bodyPr/>
          <a:lstStyle/>
          <a:p>
            <a:pPr marL="0" indent="0">
              <a:buNone/>
            </a:pPr>
            <a:r>
              <a:rPr lang="el-GR" sz="2400" dirty="0"/>
              <a:t>Μπείτε στον παρακάτω σύνδεσμο. Θα βρείτε μερικές ευχάριστες ασκήσεις, για να παίξετε με το ηχόχρωμα των ήχων. Δηλαδή, θα πρέπει να ακούτε ήχους, να τους καταλαβαίνετε και να τους αντιστοιχίζετε με εικόνες.</a:t>
            </a:r>
          </a:p>
          <a:p>
            <a:pPr marL="0" indent="0">
              <a:buNone/>
            </a:pPr>
            <a:r>
              <a:rPr lang="el-GR" sz="2000" dirty="0"/>
              <a:t>(η ιστοσελίδα έχει αρκετές ασκήσεις. Κάντε όσες μπορείτε).</a:t>
            </a:r>
          </a:p>
          <a:p>
            <a:pPr marL="0" indent="0">
              <a:buNone/>
            </a:pPr>
            <a:r>
              <a:rPr lang="el-GR" sz="2400" b="1" u="sng" dirty="0">
                <a:solidFill>
                  <a:srgbClr val="FF0000"/>
                </a:solidFill>
                <a:hlinkClick r:id="rId4">
                  <a:extLst>
                    <a:ext uri="{A12FA001-AC4F-418D-AE19-62706E023703}">
                      <ahyp:hlinkClr xmlns:ahyp="http://schemas.microsoft.com/office/drawing/2018/hyperlinkcolor" val="tx"/>
                    </a:ext>
                  </a:extLst>
                </a:hlinkClick>
              </a:rPr>
              <a:t>https://www.popi-it.gr/nipiagogio-programmata/e-twin-mousikipinakothiki/online-moysika-paixnidia/</a:t>
            </a:r>
            <a:endParaRPr lang="el-GR" sz="2400" b="1" dirty="0">
              <a:solidFill>
                <a:srgbClr val="FF0000"/>
              </a:solidFill>
            </a:endParaRPr>
          </a:p>
          <a:p>
            <a:pPr marL="0" indent="0">
              <a:buNone/>
            </a:pPr>
            <a:endParaRPr lang="el-GR" dirty="0"/>
          </a:p>
          <a:p>
            <a:pPr marL="0" indent="0">
              <a:buNone/>
            </a:pPr>
            <a:endParaRPr lang="el-GR" dirty="0"/>
          </a:p>
        </p:txBody>
      </p:sp>
      <p:pic>
        <p:nvPicPr>
          <p:cNvPr id="4" name="Εγγεγραμμένος ήχος">
            <a:hlinkClick r:id="" action="ppaction://media"/>
            <a:extLst>
              <a:ext uri="{FF2B5EF4-FFF2-40B4-BE49-F238E27FC236}">
                <a16:creationId xmlns:a16="http://schemas.microsoft.com/office/drawing/2014/main" id="{55F8619E-1ABE-44C0-8657-AF53606434C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354699" y="372499"/>
            <a:ext cx="487363" cy="487363"/>
          </a:xfrm>
          <a:prstGeom prst="rect">
            <a:avLst/>
          </a:prstGeom>
        </p:spPr>
      </p:pic>
    </p:spTree>
    <p:extLst>
      <p:ext uri="{BB962C8B-B14F-4D97-AF65-F5344CB8AC3E}">
        <p14:creationId xmlns:p14="http://schemas.microsoft.com/office/powerpoint/2010/main" val="132365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61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DD2C61-C019-489E-B925-1D4E46352FF3}"/>
              </a:ext>
            </a:extLst>
          </p:cNvPr>
          <p:cNvSpPr>
            <a:spLocks noGrp="1"/>
          </p:cNvSpPr>
          <p:nvPr>
            <p:ph type="title"/>
          </p:nvPr>
        </p:nvSpPr>
        <p:spPr/>
        <p:txBody>
          <a:bodyPr/>
          <a:lstStyle/>
          <a:p>
            <a:r>
              <a:rPr lang="el-GR" dirty="0"/>
              <a:t>2</a:t>
            </a:r>
            <a:r>
              <a:rPr lang="el-GR" baseline="30000" dirty="0"/>
              <a:t>η</a:t>
            </a:r>
            <a:r>
              <a:rPr lang="el-GR" dirty="0"/>
              <a:t> Δραστηριότητα</a:t>
            </a:r>
            <a:br>
              <a:rPr lang="el-GR" dirty="0"/>
            </a:br>
            <a:r>
              <a:rPr lang="el-GR" sz="2400" dirty="0"/>
              <a:t>(εύκολη/ μέτριας δυσκολίας)</a:t>
            </a:r>
          </a:p>
        </p:txBody>
      </p:sp>
      <p:sp>
        <p:nvSpPr>
          <p:cNvPr id="3" name="Θέση περιεχομένου 2">
            <a:extLst>
              <a:ext uri="{FF2B5EF4-FFF2-40B4-BE49-F238E27FC236}">
                <a16:creationId xmlns:a16="http://schemas.microsoft.com/office/drawing/2014/main" id="{CACB09C2-15E4-4631-AE38-63D300BC83BD}"/>
              </a:ext>
            </a:extLst>
          </p:cNvPr>
          <p:cNvSpPr>
            <a:spLocks noGrp="1"/>
          </p:cNvSpPr>
          <p:nvPr>
            <p:ph idx="1"/>
          </p:nvPr>
        </p:nvSpPr>
        <p:spPr>
          <a:xfrm>
            <a:off x="818712" y="2222287"/>
            <a:ext cx="10554574" cy="4332039"/>
          </a:xfrm>
        </p:spPr>
        <p:txBody>
          <a:bodyPr>
            <a:normAutofit fontScale="85000" lnSpcReduction="20000"/>
          </a:bodyPr>
          <a:lstStyle/>
          <a:p>
            <a:pPr marL="0" indent="0">
              <a:buNone/>
            </a:pPr>
            <a:r>
              <a:rPr lang="el-GR" sz="2200" dirty="0"/>
              <a:t>Ας ξαναθυμηθούμε τώρα τα κρουστά όργανα και μάλιστα τα ντραμς.</a:t>
            </a:r>
          </a:p>
          <a:p>
            <a:pPr marL="0" indent="0">
              <a:buNone/>
            </a:pPr>
            <a:r>
              <a:rPr lang="el-GR" sz="2200" dirty="0"/>
              <a:t>Μπείτε στον επόμενο σύνδεσμο. Όταν σας εμφανιστεί η εικόνα με το σετ των ντραμς, τοποθετήστε το ποντίκι του υπολογιστή στην επιφάνεια κάθε τυμπάνου ή πιάτου και κάντε κλικ. Θα ακούσετε τότε τον αληθινό ήχο του οργάνου, σαν να το παίξατε από κοντά!</a:t>
            </a:r>
          </a:p>
          <a:p>
            <a:pPr marL="0" indent="0">
              <a:buNone/>
            </a:pPr>
            <a:r>
              <a:rPr lang="el-GR" sz="2200" dirty="0"/>
              <a:t>Παρατηρήστε ότι ένα διπλό πιάτο (στα αριστερά) και ένα μεγάλο τύμπανο (στο κέντρο) παίζονται με μοχλό με το πόδι. Θα τοποθετήσετε το ποντίκι σας πάνω στο πεντάλ για να ακούσετε τους ήχους.</a:t>
            </a:r>
          </a:p>
          <a:p>
            <a:pPr marL="0" indent="0">
              <a:buNone/>
            </a:pPr>
            <a:r>
              <a:rPr lang="el-GR" sz="2200" dirty="0"/>
              <a:t>Προσέξτε: μπορείτε να παίξετε ντραμς και με το πληκτρολόγιο του υπολογιστή. Αρκεί να πατάτε τα γράμματα που δείχνει η εικόνα και που αντιστοιχούν σε κάθε μέρος του οργάνου. </a:t>
            </a:r>
          </a:p>
          <a:p>
            <a:pPr marL="0" indent="0">
              <a:buNone/>
            </a:pPr>
            <a:r>
              <a:rPr lang="el-GR" sz="2200" dirty="0"/>
              <a:t>(διαλέξτε την επιλογή «ΕΜΦΑΝΙΣΕ ΤΑ ΓΡΑΜΜΑΤΑ»</a:t>
            </a:r>
          </a:p>
          <a:p>
            <a:pPr marL="0" indent="0">
              <a:buNone/>
            </a:pPr>
            <a:r>
              <a:rPr lang="el-GR" sz="2200" dirty="0"/>
              <a:t>Καλή επιτυχία στο παίξιμό σας!</a:t>
            </a:r>
          </a:p>
          <a:p>
            <a:pPr marL="0" indent="0">
              <a:buNone/>
            </a:pPr>
            <a:r>
              <a:rPr lang="el-GR" sz="2400" b="1" u="sng" dirty="0">
                <a:solidFill>
                  <a:srgbClr val="FF0000"/>
                </a:solidFill>
                <a:hlinkClick r:id="rId4">
                  <a:extLst>
                    <a:ext uri="{A12FA001-AC4F-418D-AE19-62706E023703}">
                      <ahyp:hlinkClr xmlns:ahyp="http://schemas.microsoft.com/office/drawing/2018/hyperlinkcolor" val="tx"/>
                    </a:ext>
                  </a:extLst>
                </a:hlinkClick>
              </a:rPr>
              <a:t>http://photodentro.edu.gr/v/item/ds/8521/5842</a:t>
            </a:r>
            <a:endParaRPr lang="el-GR" sz="2400" b="1" dirty="0">
              <a:solidFill>
                <a:srgbClr val="FF0000"/>
              </a:solidFill>
            </a:endParaRPr>
          </a:p>
          <a:p>
            <a:pPr marL="0" indent="0">
              <a:buNone/>
            </a:pPr>
            <a:r>
              <a:rPr lang="el-GR" dirty="0"/>
              <a:t> </a:t>
            </a:r>
          </a:p>
        </p:txBody>
      </p:sp>
      <p:pic>
        <p:nvPicPr>
          <p:cNvPr id="5" name="Εγγεγραμμένος ήχος">
            <a:hlinkClick r:id="" action="ppaction://media"/>
            <a:extLst>
              <a:ext uri="{FF2B5EF4-FFF2-40B4-BE49-F238E27FC236}">
                <a16:creationId xmlns:a16="http://schemas.microsoft.com/office/drawing/2014/main" id="{B6E55006-E3C4-46F8-B045-0E73AA71F1A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971241" y="303674"/>
            <a:ext cx="487363" cy="487363"/>
          </a:xfrm>
          <a:prstGeom prst="rect">
            <a:avLst/>
          </a:prstGeom>
        </p:spPr>
      </p:pic>
    </p:spTree>
    <p:extLst>
      <p:ext uri="{BB962C8B-B14F-4D97-AF65-F5344CB8AC3E}">
        <p14:creationId xmlns:p14="http://schemas.microsoft.com/office/powerpoint/2010/main" val="28961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720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BA37B20-A697-49A4-A72B-5F5345AD6510}"/>
              </a:ext>
            </a:extLst>
          </p:cNvPr>
          <p:cNvSpPr>
            <a:spLocks noGrp="1"/>
          </p:cNvSpPr>
          <p:nvPr>
            <p:ph type="title"/>
          </p:nvPr>
        </p:nvSpPr>
        <p:spPr/>
        <p:txBody>
          <a:bodyPr/>
          <a:lstStyle/>
          <a:p>
            <a:r>
              <a:rPr lang="el-GR" dirty="0"/>
              <a:t>3</a:t>
            </a:r>
            <a:r>
              <a:rPr lang="el-GR" baseline="30000" dirty="0"/>
              <a:t>η</a:t>
            </a:r>
            <a:r>
              <a:rPr lang="el-GR" dirty="0"/>
              <a:t> Δραστηριότητα</a:t>
            </a:r>
            <a:br>
              <a:rPr lang="el-GR" dirty="0"/>
            </a:br>
            <a:r>
              <a:rPr lang="el-GR" sz="2400" dirty="0"/>
              <a:t>(μέτριας δυσκολίας/ λίγο πιο απαιτητική)</a:t>
            </a:r>
          </a:p>
        </p:txBody>
      </p:sp>
      <p:sp>
        <p:nvSpPr>
          <p:cNvPr id="3" name="Θέση περιεχομένου 2">
            <a:extLst>
              <a:ext uri="{FF2B5EF4-FFF2-40B4-BE49-F238E27FC236}">
                <a16:creationId xmlns:a16="http://schemas.microsoft.com/office/drawing/2014/main" id="{A77A01C9-2393-44B1-8238-F086AC92342D}"/>
              </a:ext>
            </a:extLst>
          </p:cNvPr>
          <p:cNvSpPr>
            <a:spLocks noGrp="1"/>
          </p:cNvSpPr>
          <p:nvPr>
            <p:ph idx="1"/>
          </p:nvPr>
        </p:nvSpPr>
        <p:spPr/>
        <p:txBody>
          <a:bodyPr/>
          <a:lstStyle/>
          <a:p>
            <a:pPr marL="0" indent="0">
              <a:buNone/>
            </a:pPr>
            <a:r>
              <a:rPr lang="el-GR" sz="2400" dirty="0"/>
              <a:t>Μπείτε στον επόμενο σύνδεσμο. Επιλέξτε κάθε κρουστό και σύρετέ το στην κατηγορία που ανήκει, ανάλογα με το υλικό απ’ το οποίο είναι φτιαγμένο. Αν κάνετε και κανένα λαθάκι δεν πειράζει. Πατώντας το  </a:t>
            </a:r>
            <a:r>
              <a:rPr lang="en-US" sz="2400" dirty="0"/>
              <a:t>ok </a:t>
            </a:r>
            <a:r>
              <a:rPr lang="el-GR" sz="2400" dirty="0"/>
              <a:t>θα δείτε τις σωστές και τις λάθος απαντήσεις σας, για να τις διορθώσετε αν χρειαστεί.</a:t>
            </a:r>
          </a:p>
          <a:p>
            <a:pPr marL="0" indent="0">
              <a:buNone/>
            </a:pPr>
            <a:r>
              <a:rPr lang="el-GR" sz="2400" b="1" u="sng" dirty="0">
                <a:solidFill>
                  <a:srgbClr val="FF0000"/>
                </a:solidFill>
                <a:hlinkClick r:id="rId4">
                  <a:extLst>
                    <a:ext uri="{A12FA001-AC4F-418D-AE19-62706E023703}">
                      <ahyp:hlinkClr xmlns:ahyp="http://schemas.microsoft.com/office/drawing/2018/hyperlinkcolor" val="tx"/>
                    </a:ext>
                  </a:extLst>
                </a:hlinkClick>
              </a:rPr>
              <a:t>http://photodentro.edu.gr/lor/r/8521/6162</a:t>
            </a:r>
            <a:endParaRPr lang="el-GR" sz="2400" b="1" dirty="0">
              <a:solidFill>
                <a:srgbClr val="FF0000"/>
              </a:solidFill>
            </a:endParaRPr>
          </a:p>
        </p:txBody>
      </p:sp>
      <p:pic>
        <p:nvPicPr>
          <p:cNvPr id="4" name="Εγγεγραμμένος ήχος">
            <a:hlinkClick r:id="" action="ppaction://media"/>
            <a:extLst>
              <a:ext uri="{FF2B5EF4-FFF2-40B4-BE49-F238E27FC236}">
                <a16:creationId xmlns:a16="http://schemas.microsoft.com/office/drawing/2014/main" id="{787AC57F-C44B-4F62-A4FD-9A0A3C9E707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71009" y="454562"/>
            <a:ext cx="487363" cy="487363"/>
          </a:xfrm>
          <a:prstGeom prst="rect">
            <a:avLst/>
          </a:prstGeom>
        </p:spPr>
      </p:pic>
    </p:spTree>
    <p:extLst>
      <p:ext uri="{BB962C8B-B14F-4D97-AF65-F5344CB8AC3E}">
        <p14:creationId xmlns:p14="http://schemas.microsoft.com/office/powerpoint/2010/main" val="84025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4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014E7F-74D4-4BC5-B2BF-8ADAC21F3505}"/>
              </a:ext>
            </a:extLst>
          </p:cNvPr>
          <p:cNvSpPr>
            <a:spLocks noGrp="1"/>
          </p:cNvSpPr>
          <p:nvPr>
            <p:ph type="title"/>
          </p:nvPr>
        </p:nvSpPr>
        <p:spPr/>
        <p:txBody>
          <a:bodyPr/>
          <a:lstStyle/>
          <a:p>
            <a:r>
              <a:rPr lang="el-GR" dirty="0"/>
              <a:t>Και ένα μουσικό παιχνίδι για το τέλος….</a:t>
            </a:r>
          </a:p>
        </p:txBody>
      </p:sp>
      <p:sp>
        <p:nvSpPr>
          <p:cNvPr id="3" name="Θέση περιεχομένου 2">
            <a:extLst>
              <a:ext uri="{FF2B5EF4-FFF2-40B4-BE49-F238E27FC236}">
                <a16:creationId xmlns:a16="http://schemas.microsoft.com/office/drawing/2014/main" id="{97ED499F-B68E-4BC9-BA6F-5101709A4256}"/>
              </a:ext>
            </a:extLst>
          </p:cNvPr>
          <p:cNvSpPr>
            <a:spLocks noGrp="1"/>
          </p:cNvSpPr>
          <p:nvPr>
            <p:ph idx="1"/>
          </p:nvPr>
        </p:nvSpPr>
        <p:spPr>
          <a:xfrm>
            <a:off x="818712" y="2222287"/>
            <a:ext cx="10554574" cy="4188525"/>
          </a:xfrm>
        </p:spPr>
        <p:txBody>
          <a:bodyPr/>
          <a:lstStyle/>
          <a:p>
            <a:pPr marL="0" indent="0">
              <a:buNone/>
            </a:pPr>
            <a:r>
              <a:rPr lang="el-GR" sz="2000" dirty="0"/>
              <a:t>Μπείτε στον παρακάτω σύνδεσμο. </a:t>
            </a:r>
          </a:p>
          <a:p>
            <a:pPr marL="0" indent="0">
              <a:buNone/>
            </a:pPr>
            <a:r>
              <a:rPr lang="el-GR" sz="2000" dirty="0"/>
              <a:t>Θα συναντήσετε μερικούς μουσικούς, που αν πατήσετε πάνω τους με το ποντίκι σας θα αρχίσουν να παίζουν μουσική.</a:t>
            </a:r>
          </a:p>
          <a:p>
            <a:pPr marL="0" indent="0">
              <a:buNone/>
            </a:pPr>
            <a:r>
              <a:rPr lang="el-GR" sz="2000" dirty="0"/>
              <a:t>Γίνετε εσείς μαέστροι! Πατήστε ξανά και ξανά σε όποιους μουσικούς θέλετε για να τους κάνετε να ξεκινούν και να σταματούν. Δημιουργήστε συνδυασμούς οργάνων ή βάλτε τα όργανα να παίζουν ένα- ένα.</a:t>
            </a:r>
          </a:p>
          <a:p>
            <a:pPr marL="0" indent="0">
              <a:buNone/>
            </a:pPr>
            <a:r>
              <a:rPr lang="el-GR" sz="2000" dirty="0"/>
              <a:t>Καλή διασκέδαση!!</a:t>
            </a:r>
          </a:p>
          <a:p>
            <a:pPr marL="0" indent="0">
              <a:buNone/>
            </a:pPr>
            <a:r>
              <a:rPr lang="el-GR" sz="2400" b="1" u="sng" dirty="0">
                <a:solidFill>
                  <a:srgbClr val="FF0000"/>
                </a:solidFill>
                <a:hlinkClick r:id="rId4">
                  <a:extLst>
                    <a:ext uri="{A12FA001-AC4F-418D-AE19-62706E023703}">
                      <ahyp:hlinkClr xmlns:ahyp="http://schemas.microsoft.com/office/drawing/2018/hyperlinkcolor" val="tx"/>
                    </a:ext>
                  </a:extLst>
                </a:hlinkClick>
              </a:rPr>
              <a:t>http://www.audepicault.com/fanfare/fanfare.htm</a:t>
            </a:r>
            <a:endParaRPr lang="el-GR" sz="2400" b="1" dirty="0">
              <a:solidFill>
                <a:srgbClr val="FF0000"/>
              </a:solidFill>
            </a:endParaRPr>
          </a:p>
          <a:p>
            <a:pPr marL="0" indent="0">
              <a:buNone/>
            </a:pPr>
            <a:endParaRPr lang="el-GR" dirty="0"/>
          </a:p>
        </p:txBody>
      </p:sp>
      <p:pic>
        <p:nvPicPr>
          <p:cNvPr id="4" name="Εγγεγραμμένος ήχος">
            <a:hlinkClick r:id="" action="ppaction://media"/>
            <a:extLst>
              <a:ext uri="{FF2B5EF4-FFF2-40B4-BE49-F238E27FC236}">
                <a16:creationId xmlns:a16="http://schemas.microsoft.com/office/drawing/2014/main" id="{4AD2BF34-BB17-498D-A450-50121C6EA1D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609499" y="1417638"/>
            <a:ext cx="487363" cy="487363"/>
          </a:xfrm>
          <a:prstGeom prst="rect">
            <a:avLst/>
          </a:prstGeom>
        </p:spPr>
      </p:pic>
    </p:spTree>
    <p:extLst>
      <p:ext uri="{BB962C8B-B14F-4D97-AF65-F5344CB8AC3E}">
        <p14:creationId xmlns:p14="http://schemas.microsoft.com/office/powerpoint/2010/main" val="130738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07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ξιομνημόνευτο">
  <a:themeElements>
    <a:clrScheme name="Quotable">
      <a:dk1>
        <a:sysClr val="windowText" lastClr="000000"/>
      </a:dk1>
      <a:lt1>
        <a:sysClr val="window" lastClr="FFFFFF"/>
      </a:lt1>
      <a:dk2>
        <a:srgbClr val="212121"/>
      </a:dk2>
      <a:lt2>
        <a:srgbClr val="636363"/>
      </a:lt2>
      <a:accent1>
        <a:srgbClr val="8664B0"/>
      </a:accent1>
      <a:accent2>
        <a:srgbClr val="D75BCD"/>
      </a:accent2>
      <a:accent3>
        <a:srgbClr val="E54D86"/>
      </a:accent3>
      <a:accent4>
        <a:srgbClr val="DE4547"/>
      </a:accent4>
      <a:accent5>
        <a:srgbClr val="F16E40"/>
      </a:accent5>
      <a:accent6>
        <a:srgbClr val="EB9C5A"/>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7AF46513-5B0D-4B03-9323-32F3F0BFC9D6}"/>
    </a:ext>
  </a:extLst>
</a:theme>
</file>

<file path=docProps/app.xml><?xml version="1.0" encoding="utf-8"?>
<Properties xmlns="http://schemas.openxmlformats.org/officeDocument/2006/extended-properties" xmlns:vt="http://schemas.openxmlformats.org/officeDocument/2006/docPropsVTypes">
  <Template>TM03457503[[fn=Αξιομνημόνευτο]]</Template>
  <TotalTime>121</TotalTime>
  <Words>609</Words>
  <Application>Microsoft Office PowerPoint</Application>
  <PresentationFormat>Ευρεία οθόνη</PresentationFormat>
  <Paragraphs>39</Paragraphs>
  <Slides>8</Slides>
  <Notes>0</Notes>
  <HiddenSlides>0</HiddenSlides>
  <MMClips>7</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8</vt:i4>
      </vt:variant>
    </vt:vector>
  </HeadingPairs>
  <TitlesOfParts>
    <vt:vector size="11" baseType="lpstr">
      <vt:lpstr>Century Gothic</vt:lpstr>
      <vt:lpstr>Wingdings 2</vt:lpstr>
      <vt:lpstr>Αξιομνημόνευτο</vt:lpstr>
      <vt:lpstr>16ο Μάθημα : «Παιχνίδια με το Ηχόχρωμα και με τα Μουσικά Όργανα»  </vt:lpstr>
      <vt:lpstr>Γεια σας παιδιά!! Στο σημερινό μάθημα θα μάθουμε  τι είναι το ΗΧΟΧΡΩΜΑ </vt:lpstr>
      <vt:lpstr>Παραδείγματα: </vt:lpstr>
      <vt:lpstr>Και οι ήχοι των μουσικών οργάνων διαφέρουν στο ηχόχρωμά τους</vt:lpstr>
      <vt:lpstr>1η Δραστηριότητα (μέτριας δυσκολίας)</vt:lpstr>
      <vt:lpstr>2η Δραστηριότητα (εύκολη/ μέτριας δυσκολίας)</vt:lpstr>
      <vt:lpstr>3η Δραστηριότητα (μέτριας δυσκολίας/ λίγο πιο απαιτητική)</vt:lpstr>
      <vt:lpstr>Και ένα μουσικό παιχνίδι για το τέλος….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16ο Μάθημα : «Παιχνίδια με το Ηχόχρωμα και με τα Μουσικά Όργανα»  </dc:title>
  <dc:creator>Γεωργία</dc:creator>
  <cp:lastModifiedBy>Γεωργία</cp:lastModifiedBy>
  <cp:revision>13</cp:revision>
  <dcterms:created xsi:type="dcterms:W3CDTF">2020-05-26T15:03:41Z</dcterms:created>
  <dcterms:modified xsi:type="dcterms:W3CDTF">2020-05-26T20:10:40Z</dcterms:modified>
</cp:coreProperties>
</file>